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95" r:id="rId1"/>
    <p:sldMasterId id="2147483949" r:id="rId2"/>
    <p:sldMasterId id="2147483961" r:id="rId3"/>
    <p:sldMasterId id="2147484031" r:id="rId4"/>
  </p:sldMasterIdLst>
  <p:notesMasterIdLst>
    <p:notesMasterId r:id="rId18"/>
  </p:notesMasterIdLst>
  <p:handoutMasterIdLst>
    <p:handoutMasterId r:id="rId19"/>
  </p:handoutMasterIdLst>
  <p:sldIdLst>
    <p:sldId id="586" r:id="rId5"/>
    <p:sldId id="612" r:id="rId6"/>
    <p:sldId id="485" r:id="rId7"/>
    <p:sldId id="623" r:id="rId8"/>
    <p:sldId id="591" r:id="rId9"/>
    <p:sldId id="635" r:id="rId10"/>
    <p:sldId id="596" r:id="rId11"/>
    <p:sldId id="611" r:id="rId12"/>
    <p:sldId id="631" r:id="rId13"/>
    <p:sldId id="617" r:id="rId14"/>
    <p:sldId id="618" r:id="rId15"/>
    <p:sldId id="608" r:id="rId16"/>
    <p:sldId id="634" r:id="rId17"/>
  </p:sldIdLst>
  <p:sldSz cx="9144000" cy="6858000" type="screen4x3"/>
  <p:notesSz cx="6858000" cy="9296400"/>
  <p:defaultTextStyle>
    <a:defPPr>
      <a:defRPr lang="en-US"/>
    </a:defPPr>
    <a:lvl1pPr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ctr" rtl="0" fontAlgn="base">
      <a:spcBef>
        <a:spcPct val="0"/>
      </a:spcBef>
      <a:spcAft>
        <a:spcPct val="0"/>
      </a:spcAft>
      <a:defRPr sz="20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5050"/>
    <a:srgbClr val="000099"/>
    <a:srgbClr val="999905"/>
    <a:srgbClr val="4A4744"/>
    <a:srgbClr val="9A9B97"/>
    <a:srgbClr val="77837F"/>
    <a:srgbClr val="007600"/>
    <a:srgbClr val="0068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2787" autoAdjust="0"/>
    <p:restoredTop sz="99389" autoAdjust="0"/>
  </p:normalViewPr>
  <p:slideViewPr>
    <p:cSldViewPr>
      <p:cViewPr>
        <p:scale>
          <a:sx n="99" d="100"/>
          <a:sy n="99" d="100"/>
        </p:scale>
        <p:origin x="-36" y="-258"/>
      </p:cViewPr>
      <p:guideLst>
        <p:guide orient="horz" pos="2160"/>
        <p:guide pos="2880"/>
      </p:guideLst>
    </p:cSldViewPr>
  </p:slideViewPr>
  <p:outlineViewPr>
    <p:cViewPr>
      <p:scale>
        <a:sx n="33" d="100"/>
        <a:sy n="33" d="100"/>
      </p:scale>
      <p:origin x="0" y="148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20"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effectLst/>
                <a:latin typeface="Arial"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effectLst/>
                <a:latin typeface="Arial" pitchFamily="34" charset="0"/>
              </a:defRPr>
            </a:lvl1pPr>
          </a:lstStyle>
          <a:p>
            <a:pPr>
              <a:defRPr/>
            </a:pPr>
            <a:fld id="{E34E64D1-5FE3-4D00-87E7-6E2A3FE5E8A1}" type="datetimeFigureOut">
              <a:rPr lang="en-US"/>
              <a:pPr>
                <a:defRPr/>
              </a:pPr>
              <a:t>4/28/2015</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effectLst/>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effectLst/>
                <a:latin typeface="Arial" pitchFamily="34" charset="0"/>
              </a:defRPr>
            </a:lvl1pPr>
          </a:lstStyle>
          <a:p>
            <a:pPr>
              <a:defRPr/>
            </a:pPr>
            <a:fld id="{64626128-D236-44C0-9490-B470C7312EA7}" type="slidenum">
              <a:rPr lang="en-US"/>
              <a:pPr>
                <a:defRPr/>
              </a:pPr>
              <a:t>‹#›</a:t>
            </a:fld>
            <a:endParaRPr lang="en-US"/>
          </a:p>
        </p:txBody>
      </p:sp>
    </p:spTree>
    <p:extLst>
      <p:ext uri="{BB962C8B-B14F-4D97-AF65-F5344CB8AC3E}">
        <p14:creationId xmlns:p14="http://schemas.microsoft.com/office/powerpoint/2010/main" val="3535536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1026"/>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effectLst/>
                <a:latin typeface="Times" charset="0"/>
              </a:defRPr>
            </a:lvl1pPr>
          </a:lstStyle>
          <a:p>
            <a:pPr>
              <a:defRPr/>
            </a:pPr>
            <a:endParaRPr lang="en-US"/>
          </a:p>
        </p:txBody>
      </p:sp>
      <p:sp>
        <p:nvSpPr>
          <p:cNvPr id="66563" name="Rectangle 1027"/>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ffectLst/>
                <a:latin typeface="Times" charset="0"/>
              </a:defRPr>
            </a:lvl1pPr>
          </a:lstStyle>
          <a:p>
            <a:pPr>
              <a:defRPr/>
            </a:pPr>
            <a:endParaRPr lang="en-US"/>
          </a:p>
        </p:txBody>
      </p:sp>
      <p:sp>
        <p:nvSpPr>
          <p:cNvPr id="61444" name="Rectangle 1028"/>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66565" name="Rectangle 1029"/>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1030"/>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effectLst/>
                <a:latin typeface="Times" charset="0"/>
              </a:defRPr>
            </a:lvl1pPr>
          </a:lstStyle>
          <a:p>
            <a:pPr>
              <a:defRPr/>
            </a:pPr>
            <a:endParaRPr lang="en-US"/>
          </a:p>
        </p:txBody>
      </p:sp>
      <p:sp>
        <p:nvSpPr>
          <p:cNvPr id="66567" name="Rectangle 1031"/>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effectLst/>
                <a:latin typeface="Times" charset="0"/>
              </a:defRPr>
            </a:lvl1pPr>
          </a:lstStyle>
          <a:p>
            <a:pPr>
              <a:defRPr/>
            </a:pPr>
            <a:fld id="{7C5F5C32-047D-4105-ABC3-9D1EBBADD364}" type="slidenum">
              <a:rPr lang="en-US"/>
              <a:pPr>
                <a:defRPr/>
              </a:pPr>
              <a:t>‹#›</a:t>
            </a:fld>
            <a:endParaRPr lang="en-US"/>
          </a:p>
        </p:txBody>
      </p:sp>
    </p:spTree>
    <p:extLst>
      <p:ext uri="{BB962C8B-B14F-4D97-AF65-F5344CB8AC3E}">
        <p14:creationId xmlns:p14="http://schemas.microsoft.com/office/powerpoint/2010/main" val="36635151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ltLang="en-US" smtClean="0">
              <a:latin typeface="Times" pitchFamily="18" charset="0"/>
            </a:endParaRPr>
          </a:p>
        </p:txBody>
      </p:sp>
      <p:sp>
        <p:nvSpPr>
          <p:cNvPr id="65540" name="Slide Number Placeholder 3"/>
          <p:cNvSpPr>
            <a:spLocks noGrp="1"/>
          </p:cNvSpPr>
          <p:nvPr>
            <p:ph type="sldNum" sz="quarter" idx="5"/>
          </p:nvPr>
        </p:nvSpPr>
        <p:spPr>
          <a:noFill/>
        </p:spPr>
        <p:txBody>
          <a:bodyPr/>
          <a:lstStyle/>
          <a:p>
            <a:fld id="{0FFAAB47-7450-474A-BF72-9B5881309467}" type="slidenum">
              <a:rPr lang="en-US" altLang="en-US" smtClean="0">
                <a:latin typeface="Times" pitchFamily="18" charset="0"/>
              </a:rPr>
              <a:pPr/>
              <a:t>3</a:t>
            </a:fld>
            <a:endParaRPr lang="en-US" altLang="en-U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en-US"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60D43FE-F393-4890-869B-0A395A118BF7}"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EA476395-0D7F-4708-A19E-93E28D251B9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03969C-FEB1-4ED1-87BE-1C5BB264BCFD}"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485E8E2-08C8-4512-8195-C22AC59FD75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4543DC-B320-461C-B38C-82FB3263B358}"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70FA882-B753-4C35-A8D9-DF3C0441DDA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1"/>
            <a:ext cx="8229600" cy="4498975"/>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3D4EFD48-52B9-4745-867A-DDC5D6AE1620}"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4606F82-BC91-4138-9070-A026BD41707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06939262-DA8B-41A9-9159-22A6180B2852}" type="datetime1">
              <a:rPr lang="en-US" altLang="en-US"/>
              <a:pPr>
                <a:defRPr/>
              </a:pPr>
              <a:t>4/28/2015</a:t>
            </a:fld>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6A137D98-465B-4EA9-86D7-9E9F87BDA5BF}"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4" y="2906316"/>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B00FB611-9D16-49DD-BCC0-7059742964DA}" type="datetime1">
              <a:rPr lang="en-US" altLang="en-US"/>
              <a:pPr>
                <a:defRPr/>
              </a:pPr>
              <a:t>4/28/2015</a:t>
            </a:fld>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41A1681A-E336-4B2A-B269-F933DEAFEDB7}"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36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122184DA-9CF8-4435-A04A-46B41C4E19F0}" type="datetime1">
              <a:rPr lang="en-US" altLang="en-US"/>
              <a:pPr>
                <a:defRPr/>
              </a:pPr>
              <a:t>4/28/2015</a:t>
            </a:fld>
            <a:endParaRPr lang="en-US" alt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75EA565E-180B-4241-84C9-82F397077515}"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085"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085"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C42BA8F8-5B4B-4DDC-A216-BE5FF0458348}" type="datetime1">
              <a:rPr lang="en-US" altLang="en-US"/>
              <a:pPr>
                <a:defRPr/>
              </a:pPr>
              <a:t>4/28/2015</a:t>
            </a:fld>
            <a:endParaRPr lang="en-US" altLang="en-US"/>
          </a:p>
        </p:txBody>
      </p:sp>
      <p:sp>
        <p:nvSpPr>
          <p:cNvPr id="8" name="Footer Placeholder 7"/>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04F10287-1F19-4B25-81BD-2614022A10C4}"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05866D4C-DA0C-48DC-925A-7E890218047A}" type="datetime1">
              <a:rPr lang="en-US" altLang="en-US"/>
              <a:pPr>
                <a:defRPr/>
              </a:pPr>
              <a:t>4/28/2015</a:t>
            </a:fld>
            <a:endParaRPr lang="en-US" altLang="en-US"/>
          </a:p>
        </p:txBody>
      </p:sp>
      <p:sp>
        <p:nvSpPr>
          <p:cNvPr id="4" name="Footer Placeholder 3"/>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89AC2843-1E3B-420B-B106-DBBB3750C356}"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F5CD6494-F6C3-4142-8709-08AF906C819F}" type="datetime1">
              <a:rPr lang="en-US" altLang="en-US"/>
              <a:pPr>
                <a:defRPr/>
              </a:pPr>
              <a:t>4/28/2015</a:t>
            </a:fld>
            <a:endParaRPr lang="en-US" altLang="en-US"/>
          </a:p>
        </p:txBody>
      </p:sp>
      <p:sp>
        <p:nvSpPr>
          <p:cNvPr id="3" name="Footer Placeholder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AD3EF74A-B042-4821-8809-0FE1163C04D6}"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2653"/>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703"/>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82F25ABC-0A7F-4569-B9BA-C5B572D346F2}" type="datetime1">
              <a:rPr lang="en-US" altLang="en-US"/>
              <a:pPr>
                <a:defRPr/>
              </a:pPr>
              <a:t>4/28/2015</a:t>
            </a:fld>
            <a:endParaRPr lang="en-US" alt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AF7F1EE5-A1B8-423B-9109-C641405A403C}"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26688D-3777-4D33-95A6-739F075F6B00}"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73D1D86-E92C-416B-BAF2-BB7FE70F64B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817"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10A2AEA5-0A7E-4DBB-84F7-151704235D70}" type="datetime1">
              <a:rPr lang="en-US" altLang="en-US"/>
              <a:pPr>
                <a:defRPr/>
              </a:pPr>
              <a:t>4/28/2015</a:t>
            </a:fld>
            <a:endParaRPr lang="en-US" altLang="en-US"/>
          </a:p>
        </p:txBody>
      </p:sp>
      <p:sp>
        <p:nvSpPr>
          <p:cNvPr id="6" name="Footer Placeholder 5"/>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7DFEA326-4991-411F-BE5A-34CB3DA40480}"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A002A190-01F4-4367-AC3F-A0F3DD05ED78}" type="datetime1">
              <a:rPr lang="en-US" altLang="en-US"/>
              <a:pPr>
                <a:defRPr/>
              </a:pPr>
              <a:t>4/28/2015</a:t>
            </a:fld>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87BCF7C4-F9DB-4CF2-8670-445FEEED510C}"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035"/>
            <a:ext cx="5969000" cy="58507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lvl1pPr>
          </a:lstStyle>
          <a:p>
            <a:pPr>
              <a:defRPr/>
            </a:pPr>
            <a:fld id="{4630B499-372E-40A4-B623-2574D052C354}" type="datetime1">
              <a:rPr lang="en-US" altLang="en-US"/>
              <a:pPr>
                <a:defRPr/>
              </a:pPr>
              <a:t>4/28/2015</a:t>
            </a:fld>
            <a:endParaRPr lang="en-US" altLang="en-US"/>
          </a:p>
        </p:txBody>
      </p:sp>
      <p:sp>
        <p:nvSpPr>
          <p:cNvPr id="5" name="Footer Placeholder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atin typeface="Arial" pitchFamily="34" charset="0"/>
              </a:defRPr>
            </a:lvl1pPr>
          </a:lstStyle>
          <a:p>
            <a:pPr>
              <a:defRPr/>
            </a:pPr>
            <a:fld id="{3FCF6E5C-DC12-4627-A626-2FCB81594F89}"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BDC35DB-7988-46DF-9D17-1F9B39733846}" type="datetime1">
              <a:rPr lang="en-US"/>
              <a:pPr>
                <a:defRPr/>
              </a:pPr>
              <a:t>4/28/2015</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7B93A76-E5D9-49FF-BD23-579AE0FC099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3F3CCE7-D5D4-449B-899A-3737F8EDD352}" type="datetime1">
              <a:rPr lang="en-US"/>
              <a:pPr>
                <a:defRPr/>
              </a:pPr>
              <a:t>4/28/2015</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0F4F8E4-E47F-4E50-B85A-5D7E2CA78EC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FCA645F-996A-4F31-8251-E139A1F11D1F}" type="datetime1">
              <a:rPr lang="en-US"/>
              <a:pPr>
                <a:defRPr/>
              </a:pPr>
              <a:t>4/28/2015</a:t>
            </a:fld>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1FA2027-CBAE-40F3-9600-B62453B29C9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4536D60-0B57-4CA6-BD39-9A2CC7922144}" type="datetime1">
              <a:rPr lang="en-US"/>
              <a:pPr>
                <a:defRPr/>
              </a:pPr>
              <a:t>4/28/2015</a:t>
            </a:fld>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D3D4101-66F0-4264-9C67-41ABBC11E75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0AAD6F2-9611-4898-8B6B-E6808121D17E}" type="datetime1">
              <a:rPr lang="en-US"/>
              <a:pPr>
                <a:defRPr/>
              </a:pPr>
              <a:t>4/28/2015</a:t>
            </a:fld>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5716C72-64AB-4C0F-89C9-5DDB785BE6A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9A3EF00-BBEF-4FC2-A2FE-6DA44BDADDB2}" type="datetime1">
              <a:rPr lang="en-US"/>
              <a:pPr>
                <a:defRPr/>
              </a:pPr>
              <a:t>4/28/2015</a:t>
            </a:fld>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71460C1-421F-4D2F-B414-01FB85E1758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74BC1C7-779D-4AAA-B04A-5B0CB4385353}" type="datetime1">
              <a:rPr lang="en-US"/>
              <a:pPr>
                <a:defRPr/>
              </a:pPr>
              <a:t>4/28/2015</a:t>
            </a:fld>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3EE74A3-25A4-4797-AD2B-C0C85DC39F4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8D879C-2740-4CA9-9D33-02D18DFDBD83}"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95B86C5-59C8-4BBD-8061-45C3F34CBA5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solidFill>
                <a:prstClr val="white"/>
              </a:solidFill>
              <a:effectLst/>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solidFill>
                <a:prstClr val="white"/>
              </a:solidFill>
              <a:effectLst/>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fontAlgn="auto">
              <a:spcBef>
                <a:spcPts val="0"/>
              </a:spcBef>
              <a:spcAft>
                <a:spcPts val="0"/>
              </a:spcAft>
              <a:defRPr/>
            </a:pPr>
            <a:endParaRPr lang="en-US" sz="1800">
              <a:solidFill>
                <a:prstClr val="white"/>
              </a:solidFill>
              <a:effectLst/>
              <a:latin typeface="Constantia"/>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fontAlgn="auto">
              <a:spcBef>
                <a:spcPts val="0"/>
              </a:spcBef>
              <a:spcAft>
                <a:spcPts val="0"/>
              </a:spcAft>
              <a:defRPr/>
            </a:pPr>
            <a:endParaRPr lang="en-US" sz="1800">
              <a:solidFill>
                <a:prstClr val="white"/>
              </a:solidFill>
              <a:effectLst/>
              <a:latin typeface="Constantia"/>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FE2E4F0-6A14-44EC-9981-FC93FC4C3881}" type="datetime1">
              <a:rPr lang="en-US"/>
              <a:pPr>
                <a:defRPr/>
              </a:pPr>
              <a:t>4/28/2015</a:t>
            </a:fld>
            <a:endParaRPr lang="en-US"/>
          </a:p>
        </p:txBody>
      </p:sp>
      <p:sp>
        <p:nvSpPr>
          <p:cNvPr id="10" name="Footer Placeholder 5"/>
          <p:cNvSpPr>
            <a:spLocks noGrp="1"/>
          </p:cNvSpPr>
          <p:nvPr>
            <p:ph type="ftr" sz="quarter" idx="11"/>
          </p:nvPr>
        </p:nvSpPr>
        <p:spPr/>
        <p:txBody>
          <a:bodyPr/>
          <a:lstStyle>
            <a:lvl1pPr>
              <a:defRPr>
                <a:latin typeface="Arial" charset="0"/>
              </a:defRPr>
            </a:lvl1pPr>
          </a:lstStyle>
          <a:p>
            <a:pPr>
              <a:defRPr/>
            </a:pPr>
            <a:endParaRPr lang="en-US" altLang="en-US"/>
          </a:p>
        </p:txBody>
      </p:sp>
      <p:sp>
        <p:nvSpPr>
          <p:cNvPr id="11" name="Slide Number Placeholder 6"/>
          <p:cNvSpPr>
            <a:spLocks noGrp="1"/>
          </p:cNvSpPr>
          <p:nvPr>
            <p:ph type="sldNum" sz="quarter" idx="12"/>
          </p:nvPr>
        </p:nvSpPr>
        <p:spPr>
          <a:xfrm>
            <a:off x="8077200" y="6356350"/>
            <a:ext cx="609600" cy="365125"/>
          </a:xfrm>
        </p:spPr>
        <p:txBody>
          <a:bodyPr/>
          <a:lstStyle>
            <a:lvl1pPr fontAlgn="base">
              <a:spcBef>
                <a:spcPct val="0"/>
              </a:spcBef>
              <a:spcAft>
                <a:spcPct val="0"/>
              </a:spcAft>
              <a:defRPr>
                <a:latin typeface="Arial" pitchFamily="34" charset="0"/>
              </a:defRPr>
            </a:lvl1pPr>
          </a:lstStyle>
          <a:p>
            <a:pPr>
              <a:defRPr/>
            </a:pPr>
            <a:fld id="{AF1C9184-0E2B-4448-9421-1E873DE6675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11DCA0C-9494-442D-8411-93D25B6571BE}" type="datetime1">
              <a:rPr lang="en-US"/>
              <a:pPr>
                <a:defRPr/>
              </a:pPr>
              <a:t>4/28/2015</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DA000F2-B39C-4B30-B901-8B776A04674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C6D89FF-FA23-4C53-97FE-076BD8233445}" type="datetime1">
              <a:rPr lang="en-US"/>
              <a:pPr>
                <a:defRPr/>
              </a:pPr>
              <a:t>4/28/2015</a:t>
            </a:fld>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89A70FF-9B91-4CB2-BFDB-50A298D16740}"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B581596-126B-4A62-96DE-590F0AE11511}"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731D2E9-73D1-4EEB-B250-2C7F8426A60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D0186C-ACD7-48D0-9935-F67CCD5E81EE}"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C9027DE-A789-4AE2-8A4F-0B0D7B83A33F}"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07BEDEE-4DA3-4363-8C01-C260600F78FC}"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1C2C21C2-0455-43C5-ABC5-327B6DB5B43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025DAAF-E037-4569-BCFF-F0EA4C4A34E1}" type="datetime1">
              <a:rPr lang="en-US" altLang="en-US"/>
              <a:pPr>
                <a:defRPr/>
              </a:pPr>
              <a:t>4/28/2015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056E00E1-651D-4FCE-A8B1-D30800FE946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F5F81B-DDDC-44EB-A22F-F8D298B8E0A6}" type="datetime1">
              <a:rPr lang="en-US" altLang="en-US"/>
              <a:pPr>
                <a:defRPr/>
              </a:pPr>
              <a:t>4/28/2015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0F0C12E8-FC07-43EA-A71C-60D894264DD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D488CD9-BF81-4AFD-BB1F-A6A48FCE7A16}" type="datetime1">
              <a:rPr lang="en-US" altLang="en-US"/>
              <a:pPr>
                <a:defRPr/>
              </a:pPr>
              <a:t>4/28/2015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4D582F89-2237-434F-8BA8-1DCB61D32C16}"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D2CC4B-D696-4BE9-B799-962F75D80536}" type="datetime1">
              <a:rPr lang="en-US" altLang="en-US"/>
              <a:pPr>
                <a:defRPr/>
              </a:pPr>
              <a:t>4/28/2015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C722C2AB-8FD0-4811-BE85-F36685B9AEA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A7A66E-CB51-43BE-9766-0DED2A79718B}" type="datetime1">
              <a:rPr lang="en-US" altLang="en-US"/>
              <a:pPr>
                <a:defRPr/>
              </a:pPr>
              <a:t>4/28/2015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A555CE76-0EA2-45A1-9F6D-5D77F7412B14}"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916FF0-EAB7-4F7B-99D3-B493FA5306D0}" type="datetime1">
              <a:rPr lang="en-US" altLang="en-US"/>
              <a:pPr>
                <a:defRPr/>
              </a:pPr>
              <a:t>4/28/2015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8DF5E0A3-008E-4C89-BE5D-8278BB3F201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455CA81-279F-42E8-9458-951F71E8F2BC}" type="datetime1">
              <a:rPr lang="en-US" altLang="en-US"/>
              <a:pPr>
                <a:defRPr/>
              </a:pPr>
              <a:t>4/28/2015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C708E039-E3FF-4360-9524-FDCFA15B1354}"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A28239-BC68-4867-8F59-996F07C5D34F}"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BB4ACCC-74D9-4FE6-A61D-58EE2D97B629}"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0F5A85-114C-4EF2-AFF4-9EE5E1A15F5D}"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35FFB44-F44A-4CA6-94A7-0036D5551C48}"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1"/>
            <a:ext cx="8229600" cy="4498975"/>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D05C06F-3BBE-4066-A8BA-BED7AE08A486}" type="datetime1">
              <a:rPr lang="en-US" altLang="en-US"/>
              <a:pPr>
                <a:defRPr/>
              </a:pPr>
              <a:t>4/28/2015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9A14C75-4581-450F-9DFF-B40F2601FC27}"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29B310DA-4630-4B3A-87B1-CEDF792D6276}" type="datetime1">
              <a:rPr lang="en-US" altLang="en-US"/>
              <a:pPr>
                <a:defRPr/>
              </a:pPr>
              <a:t>4/28/2015</a:t>
            </a:fld>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311DB1D-0625-445F-BE87-624C7DD3517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84F189B-FF2C-4164-A74B-6E005AA1EFD6}" type="datetime1">
              <a:rPr lang="en-US" altLang="en-US"/>
              <a:pPr>
                <a:defRPr/>
              </a:pPr>
              <a:t>4/28/2015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B40C394A-A915-43F9-9912-B361B7485A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AF33C5-9B29-4AB5-8909-2F0E85993348}" type="datetime1">
              <a:rPr lang="en-US" altLang="en-US"/>
              <a:pPr>
                <a:defRPr/>
              </a:pPr>
              <a:t>4/28/2015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AFA680C3-0B79-4C88-8297-D301312289F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F3A39D-8092-4F9C-94AD-6AA26034D50C}" type="datetime1">
              <a:rPr lang="en-US" altLang="en-US"/>
              <a:pPr>
                <a:defRPr/>
              </a:pPr>
              <a:t>4/28/2015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495BB076-29E5-4420-8645-AF232CB61DF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BA63063-8F14-41F3-9DB4-B42CCE5B1FD8}" type="datetime1">
              <a:rPr lang="en-US" altLang="en-US"/>
              <a:pPr>
                <a:defRPr/>
              </a:pPr>
              <a:t>4/28/2015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D43DAA56-2A11-4153-A249-BFB65739FCF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C984D9-2A4F-4E13-BF46-9B8388FA5B92}" type="datetime1">
              <a:rPr lang="en-US" altLang="en-US"/>
              <a:pPr>
                <a:defRPr/>
              </a:pPr>
              <a:t>4/28/2015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46EB02D5-4F99-4873-93D5-B11C9A153F6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FFFFFF"/>
                </a:solidFill>
                <a:effectLst/>
              </a:defRPr>
            </a:lvl1pPr>
          </a:lstStyle>
          <a:p>
            <a:pPr>
              <a:defRPr/>
            </a:pPr>
            <a:fld id="{6FAB3295-FD6D-4726-B32B-5FC58D117E20}" type="datetime1">
              <a:rPr lang="en-US" altLang="en-US"/>
              <a:pPr>
                <a:defRPr/>
              </a:pPr>
              <a:t>4/28/2015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effectLst/>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latin typeface="Arial" pitchFamily="34" charset="0"/>
              </a:defRPr>
            </a:lvl1pPr>
          </a:lstStyle>
          <a:p>
            <a:pPr>
              <a:defRPr/>
            </a:pPr>
            <a:fld id="{C3516160-2DAD-4370-985C-7EFAAC8B208E}"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effectLst/>
              </a:defRPr>
            </a:lvl1pPr>
          </a:lstStyle>
          <a:p>
            <a:pPr>
              <a:defRPr/>
            </a:pPr>
            <a:fld id="{5B9B62E6-8350-4513-9170-F342BAF9457C}" type="datetime1">
              <a:rPr lang="en-US" altLang="en-US"/>
              <a:pPr>
                <a:defRPr/>
              </a:pPr>
              <a:t>4/28/2015</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effectLs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charset="0"/>
              </a:defRPr>
            </a:lvl1pPr>
          </a:lstStyle>
          <a:p>
            <a:pPr>
              <a:defRPr/>
            </a:pPr>
            <a:fld id="{A3DD3648-27F3-45B6-84BE-6713D0FF2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lgn="l" fontAlgn="auto">
              <a:spcBef>
                <a:spcPts val="0"/>
              </a:spcBef>
              <a:spcAft>
                <a:spcPts val="0"/>
              </a:spcAft>
              <a:defRPr/>
            </a:pPr>
            <a:endParaRPr lang="en-US" sz="1800">
              <a:solidFill>
                <a:prstClr val="white"/>
              </a:solidFill>
              <a:effectLst/>
              <a:latin typeface="Constantia"/>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lgn="l" fontAlgn="auto">
              <a:spcBef>
                <a:spcPts val="0"/>
              </a:spcBef>
              <a:spcAft>
                <a:spcPts val="0"/>
              </a:spcAft>
              <a:defRPr/>
            </a:pPr>
            <a:endParaRPr lang="en-US" sz="1800">
              <a:solidFill>
                <a:prstClr val="white"/>
              </a:solidFill>
              <a:effectLst/>
              <a:latin typeface="Constantia"/>
            </a:endParaRPr>
          </a:p>
        </p:txBody>
      </p:sp>
      <p:sp>
        <p:nvSpPr>
          <p:cNvPr id="3076"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3077"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DBF5F9">
                    <a:shade val="90000"/>
                  </a:srgbClr>
                </a:solidFill>
                <a:effectLst/>
                <a:latin typeface="Constantia"/>
              </a:defRPr>
            </a:lvl1pPr>
          </a:lstStyle>
          <a:p>
            <a:pPr>
              <a:defRPr/>
            </a:pPr>
            <a:fld id="{C95019CF-03E0-4F85-90A1-88ECEC5F9854}" type="datetime1">
              <a:rPr lang="en-US"/>
              <a:pPr>
                <a:defRPr/>
              </a:pPr>
              <a:t>4/28/2015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lgn="l">
              <a:defRPr sz="1200">
                <a:solidFill>
                  <a:srgbClr val="D1EAEE"/>
                </a:solidFill>
                <a:effectLst/>
                <a:latin typeface="Constantia" pitchFamily="18" charset="0"/>
              </a:defRPr>
            </a:lvl1pPr>
          </a:lstStyle>
          <a:p>
            <a:pPr>
              <a:defRPr/>
            </a:pPr>
            <a:endParaRPr lang="en-US"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rgbClr val="DBF5F9">
                    <a:shade val="90000"/>
                  </a:srgbClr>
                </a:solidFill>
                <a:effectLst/>
                <a:latin typeface="Constantia"/>
              </a:defRPr>
            </a:lvl1pPr>
          </a:lstStyle>
          <a:p>
            <a:pPr>
              <a:defRPr/>
            </a:pPr>
            <a:fld id="{43044126-F2A2-4212-9FF1-90615528EAE4}" type="slidenum">
              <a:rPr lang="en-US"/>
              <a:pPr>
                <a:defRPr/>
              </a:pPr>
              <a:t>‹#›</a:t>
            </a:fld>
            <a:endParaRPr lang="en-US"/>
          </a:p>
        </p:txBody>
      </p:sp>
      <p:grpSp>
        <p:nvGrpSpPr>
          <p:cNvPr id="308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lgn="l" fontAlgn="auto">
                <a:spcBef>
                  <a:spcPts val="0"/>
                </a:spcBef>
                <a:spcAft>
                  <a:spcPts val="0"/>
                </a:spcAft>
                <a:defRPr/>
              </a:pPr>
              <a:endParaRPr lang="en-US" sz="1800">
                <a:solidFill>
                  <a:prstClr val="white"/>
                </a:solidFill>
                <a:effectLst/>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lgn="l" fontAlgn="auto">
                <a:spcBef>
                  <a:spcPts val="0"/>
                </a:spcBef>
                <a:spcAft>
                  <a:spcPts val="0"/>
                </a:spcAft>
                <a:defRPr/>
              </a:pPr>
              <a:endParaRPr lang="en-US" sz="1800">
                <a:solidFill>
                  <a:prstClr val="white"/>
                </a:solidFill>
                <a:effectLst/>
                <a:latin typeface="Constantia"/>
              </a:endParaRPr>
            </a:p>
          </p:txBody>
        </p:sp>
      </p:grpSp>
    </p:spTree>
  </p:cSld>
  <p:clrMap bg1="dk1" tx1="lt1" bg2="dk2"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304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FFFFFF"/>
                </a:solidFill>
                <a:effectLst/>
              </a:defRPr>
            </a:lvl1pPr>
          </a:lstStyle>
          <a:p>
            <a:pPr>
              <a:defRPr/>
            </a:pPr>
            <a:fld id="{7F80FAE4-295A-4C77-A303-E99D28C45279}" type="datetime1">
              <a:rPr lang="en-US" altLang="en-US"/>
              <a:pPr>
                <a:defRPr/>
              </a:pPr>
              <a:t>4/28/2015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effectLst/>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white">
                    <a:tint val="75000"/>
                  </a:prstClr>
                </a:solidFill>
                <a:effectLst/>
                <a:latin typeface="Arial" pitchFamily="34" charset="0"/>
              </a:defRPr>
            </a:lvl1pPr>
          </a:lstStyle>
          <a:p>
            <a:pPr>
              <a:defRPr/>
            </a:pPr>
            <a:fld id="{2E30C9E7-1D95-4991-8AD4-277D669751B5}"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 id="2147484414" r:id="rId13"/>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4.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oleObject" Target="../embeddings/Microsoft_Office_Excel_97-2003_Worksheet1.xls"/><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Stephanie.Westby\Desktop\Oyster Projects\Harris Creek\Harris- photos\HarrisCreek-11-6-13 (1).JPG"/>
          <p:cNvPicPr>
            <a:picLocks noChangeAspect="1" noChangeArrowheads="1"/>
          </p:cNvPicPr>
          <p:nvPr/>
        </p:nvPicPr>
        <p:blipFill>
          <a:blip r:embed="rId2">
            <a:lum bright="-16000" contrast="-44000"/>
          </a:blip>
          <a:srcRect/>
          <a:stretch>
            <a:fillRect/>
          </a:stretch>
        </p:blipFill>
        <p:spPr bwMode="auto">
          <a:xfrm>
            <a:off x="0" y="0"/>
            <a:ext cx="9144000" cy="6858000"/>
          </a:xfrm>
          <a:prstGeom prst="rect">
            <a:avLst/>
          </a:prstGeom>
          <a:noFill/>
          <a:ln w="9525">
            <a:noFill/>
            <a:miter lim="800000"/>
            <a:headEnd/>
            <a:tailEnd/>
          </a:ln>
        </p:spPr>
      </p:pic>
      <p:sp>
        <p:nvSpPr>
          <p:cNvPr id="28675" name="Rectangle 2"/>
          <p:cNvSpPr>
            <a:spLocks noGrp="1"/>
          </p:cNvSpPr>
          <p:nvPr>
            <p:ph type="title"/>
          </p:nvPr>
        </p:nvSpPr>
        <p:spPr>
          <a:xfrm>
            <a:off x="457200" y="1371600"/>
            <a:ext cx="8229600" cy="1143000"/>
          </a:xfrm>
        </p:spPr>
        <p:txBody>
          <a:bodyPr/>
          <a:lstStyle/>
          <a:p>
            <a:r>
              <a:rPr lang="en-US" altLang="en-US" sz="4000" dirty="0" smtClean="0">
                <a:solidFill>
                  <a:srgbClr val="FAFF40"/>
                </a:solidFill>
                <a:latin typeface="Times New Roman" pitchFamily="18" charset="0"/>
              </a:rPr>
              <a:t>Oyster Restoration Overview</a:t>
            </a:r>
            <a:br>
              <a:rPr lang="en-US" altLang="en-US" sz="4000" dirty="0" smtClean="0">
                <a:solidFill>
                  <a:srgbClr val="FAFF40"/>
                </a:solidFill>
                <a:latin typeface="Times New Roman" pitchFamily="18" charset="0"/>
              </a:rPr>
            </a:br>
            <a:r>
              <a:rPr lang="en-US" altLang="en-US" sz="4000" dirty="0" smtClean="0">
                <a:solidFill>
                  <a:srgbClr val="FAFF40"/>
                </a:solidFill>
                <a:latin typeface="Times New Roman" pitchFamily="18" charset="0"/>
              </a:rPr>
              <a:t>April 16, 2015</a:t>
            </a:r>
          </a:p>
        </p:txBody>
      </p:sp>
      <p:sp>
        <p:nvSpPr>
          <p:cNvPr id="28676" name="Rectangle 5"/>
          <p:cNvSpPr>
            <a:spLocks/>
          </p:cNvSpPr>
          <p:nvPr/>
        </p:nvSpPr>
        <p:spPr bwMode="auto">
          <a:xfrm>
            <a:off x="2052988" y="2819400"/>
            <a:ext cx="4953000" cy="1981200"/>
          </a:xfrm>
          <a:prstGeom prst="rect">
            <a:avLst/>
          </a:prstGeom>
          <a:noFill/>
          <a:ln w="9525">
            <a:noFill/>
            <a:miter lim="800000"/>
            <a:headEnd/>
            <a:tailEnd/>
          </a:ln>
        </p:spPr>
        <p:txBody>
          <a:bodyPr anchor="ctr"/>
          <a:lstStyle/>
          <a:p>
            <a:pPr marL="838200" indent="-838200" algn="l" eaLnBrk="0" hangingPunct="0">
              <a:buFontTx/>
              <a:buAutoNum type="arabicParenR"/>
            </a:pPr>
            <a:r>
              <a:rPr lang="en-US" altLang="en-US" sz="2500" dirty="0" smtClean="0">
                <a:solidFill>
                  <a:srgbClr val="FAFF40"/>
                </a:solidFill>
                <a:effectLst/>
                <a:latin typeface="Times New Roman" pitchFamily="18" charset="0"/>
              </a:rPr>
              <a:t>Status of resource and fishery</a:t>
            </a:r>
            <a:endParaRPr lang="en-US" altLang="en-US" sz="2500" dirty="0">
              <a:solidFill>
                <a:srgbClr val="FAFF40"/>
              </a:solidFill>
              <a:effectLst/>
              <a:latin typeface="Times New Roman" pitchFamily="18" charset="0"/>
            </a:endParaRPr>
          </a:p>
          <a:p>
            <a:pPr marL="838200" indent="-838200" algn="l" eaLnBrk="0" hangingPunct="0">
              <a:buFontTx/>
              <a:buAutoNum type="arabicParenR"/>
            </a:pPr>
            <a:r>
              <a:rPr lang="en-US" altLang="en-US" sz="2500" dirty="0" smtClean="0">
                <a:solidFill>
                  <a:srgbClr val="FAFF40"/>
                </a:solidFill>
                <a:effectLst/>
                <a:latin typeface="Times New Roman" pitchFamily="18" charset="0"/>
              </a:rPr>
              <a:t>MD’s oyster restoration plan</a:t>
            </a:r>
            <a:endParaRPr lang="en-US" altLang="en-US" sz="2500" dirty="0">
              <a:solidFill>
                <a:srgbClr val="FAFF40"/>
              </a:solidFill>
              <a:effectLst/>
              <a:latin typeface="Times New Roman" pitchFamily="18" charset="0"/>
            </a:endParaRPr>
          </a:p>
          <a:p>
            <a:pPr marL="838200" indent="-838200" algn="l" eaLnBrk="0" hangingPunct="0">
              <a:buFontTx/>
              <a:buAutoNum type="arabicParenR"/>
            </a:pPr>
            <a:r>
              <a:rPr lang="en-US" altLang="en-US" sz="2500" dirty="0" smtClean="0">
                <a:solidFill>
                  <a:srgbClr val="FAFF40"/>
                </a:solidFill>
                <a:effectLst/>
                <a:latin typeface="Times New Roman" pitchFamily="18" charset="0"/>
              </a:rPr>
              <a:t>Status of restoration projects</a:t>
            </a:r>
            <a:endParaRPr lang="en-US" altLang="en-US" sz="2500" dirty="0">
              <a:solidFill>
                <a:srgbClr val="FAFF40"/>
              </a:solidFill>
              <a:effectLst/>
              <a:latin typeface="Times New Roman" pitchFamily="18" charset="0"/>
            </a:endParaRPr>
          </a:p>
        </p:txBody>
      </p:sp>
      <p:pic>
        <p:nvPicPr>
          <p:cNvPr id="28677" name="Picture 2"/>
          <p:cNvPicPr>
            <a:picLocks noChangeAspect="1" noChangeArrowheads="1"/>
          </p:cNvPicPr>
          <p:nvPr/>
        </p:nvPicPr>
        <p:blipFill>
          <a:blip r:embed="rId3"/>
          <a:srcRect/>
          <a:stretch>
            <a:fillRect/>
          </a:stretch>
        </p:blipFill>
        <p:spPr bwMode="auto">
          <a:xfrm>
            <a:off x="1053965" y="5319825"/>
            <a:ext cx="1232035" cy="939688"/>
          </a:xfrm>
          <a:prstGeom prst="rect">
            <a:avLst/>
          </a:prstGeom>
          <a:noFill/>
          <a:ln w="9525">
            <a:noFill/>
            <a:miter lim="800000"/>
            <a:headEnd/>
            <a:tailEnd/>
          </a:ln>
        </p:spPr>
      </p:pic>
      <p:pic>
        <p:nvPicPr>
          <p:cNvPr id="28678" name="Picture 3"/>
          <p:cNvPicPr>
            <a:picLocks noChangeAspect="1" noChangeArrowheads="1"/>
          </p:cNvPicPr>
          <p:nvPr/>
        </p:nvPicPr>
        <p:blipFill>
          <a:blip r:embed="rId4"/>
          <a:srcRect/>
          <a:stretch>
            <a:fillRect/>
          </a:stretch>
        </p:blipFill>
        <p:spPr bwMode="auto">
          <a:xfrm>
            <a:off x="-12834" y="5192713"/>
            <a:ext cx="1066800" cy="1066800"/>
          </a:xfrm>
          <a:prstGeom prst="rect">
            <a:avLst/>
          </a:prstGeom>
          <a:noFill/>
          <a:ln w="9525">
            <a:noFill/>
            <a:miter lim="800000"/>
            <a:headEnd/>
            <a:tailEnd/>
          </a:ln>
        </p:spPr>
      </p:pic>
      <p:pic>
        <p:nvPicPr>
          <p:cNvPr id="28679" name="Picture 4" descr="Horn Point Oyster Hatchery"/>
          <p:cNvPicPr>
            <a:picLocks noChangeAspect="1" noChangeArrowheads="1"/>
          </p:cNvPicPr>
          <p:nvPr/>
        </p:nvPicPr>
        <p:blipFill>
          <a:blip r:embed="rId5"/>
          <a:srcRect/>
          <a:stretch>
            <a:fillRect/>
          </a:stretch>
        </p:blipFill>
        <p:spPr bwMode="auto">
          <a:xfrm>
            <a:off x="2286000" y="6120531"/>
            <a:ext cx="6629400" cy="730250"/>
          </a:xfrm>
          <a:prstGeom prst="rect">
            <a:avLst/>
          </a:prstGeom>
          <a:noFill/>
          <a:ln w="9525">
            <a:noFill/>
            <a:miter lim="800000"/>
            <a:headEnd/>
            <a:tailEnd/>
          </a:ln>
        </p:spPr>
      </p:pic>
      <p:pic>
        <p:nvPicPr>
          <p:cNvPr id="28681" name="Picture 4"/>
          <p:cNvPicPr>
            <a:picLocks noChangeAspect="1" noChangeArrowheads="1"/>
          </p:cNvPicPr>
          <p:nvPr/>
        </p:nvPicPr>
        <p:blipFill>
          <a:blip r:embed="rId6"/>
          <a:srcRect/>
          <a:stretch>
            <a:fillRect/>
          </a:stretch>
        </p:blipFill>
        <p:spPr bwMode="auto">
          <a:xfrm>
            <a:off x="0" y="0"/>
            <a:ext cx="2286000" cy="646112"/>
          </a:xfrm>
          <a:prstGeom prst="rect">
            <a:avLst/>
          </a:prstGeom>
          <a:noFill/>
          <a:ln w="9525">
            <a:noFill/>
            <a:miter lim="800000"/>
            <a:headEnd/>
            <a:tailEnd/>
          </a:ln>
        </p:spPr>
      </p:pic>
      <p:pic>
        <p:nvPicPr>
          <p:cNvPr id="28682" name="Picture 2" descr="Home"/>
          <p:cNvPicPr>
            <a:picLocks noChangeAspect="1" noChangeArrowheads="1"/>
          </p:cNvPicPr>
          <p:nvPr/>
        </p:nvPicPr>
        <p:blipFill>
          <a:blip r:embed="rId7"/>
          <a:srcRect/>
          <a:stretch>
            <a:fillRect/>
          </a:stretch>
        </p:blipFill>
        <p:spPr bwMode="auto">
          <a:xfrm>
            <a:off x="0" y="6259513"/>
            <a:ext cx="2286000" cy="598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6800"/>
            </a:gs>
            <a:gs pos="100000">
              <a:srgbClr val="9A9B97"/>
            </a:gs>
          </a:gsLst>
          <a:lin ang="5400000" scaled="1"/>
        </a:gradFill>
        <a:effectLst/>
      </p:bgPr>
    </p:bg>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a:srcRect/>
          <a:stretch>
            <a:fillRect/>
          </a:stretch>
        </p:blipFill>
        <p:spPr bwMode="auto">
          <a:xfrm>
            <a:off x="2209800" y="1066800"/>
            <a:ext cx="4483100" cy="5486400"/>
          </a:xfrm>
          <a:prstGeom prst="rect">
            <a:avLst/>
          </a:prstGeom>
          <a:noFill/>
          <a:ln w="9525">
            <a:noFill/>
            <a:miter lim="800000"/>
            <a:headEnd/>
            <a:tailEnd/>
          </a:ln>
        </p:spPr>
      </p:pic>
      <p:sp>
        <p:nvSpPr>
          <p:cNvPr id="209924" name="Rectangle 4"/>
          <p:cNvSpPr>
            <a:spLocks noGrp="1"/>
          </p:cNvSpPr>
          <p:nvPr>
            <p:ph type="title"/>
          </p:nvPr>
        </p:nvSpPr>
        <p:spPr>
          <a:xfrm>
            <a:off x="609600" y="76200"/>
            <a:ext cx="8229600" cy="1143000"/>
          </a:xfrm>
        </p:spPr>
        <p:txBody>
          <a:bodyPr/>
          <a:lstStyle/>
          <a:p>
            <a:pPr>
              <a:defRPr/>
            </a:pPr>
            <a:r>
              <a:rPr lang="en-US" altLang="en-US" sz="3600" smtClean="0">
                <a:solidFill>
                  <a:srgbClr val="999905"/>
                </a:solidFill>
                <a:effectLst>
                  <a:outerShdw blurRad="38100" dist="38100" dir="2700000" algn="tl">
                    <a:srgbClr val="000000"/>
                  </a:outerShdw>
                </a:effectLst>
                <a:latin typeface="Times New Roman" pitchFamily="18" charset="0"/>
              </a:rPr>
              <a:t>How are We Doing?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p:cNvSpPr>
          <p:nvPr>
            <p:ph type="title"/>
          </p:nvPr>
        </p:nvSpPr>
        <p:spPr>
          <a:xfrm>
            <a:off x="457200" y="0"/>
            <a:ext cx="8229600" cy="1143000"/>
          </a:xfrm>
        </p:spPr>
        <p:txBody>
          <a:bodyPr/>
          <a:lstStyle/>
          <a:p>
            <a:pPr>
              <a:defRPr/>
            </a:pPr>
            <a:r>
              <a:rPr lang="en-US" altLang="en-US" sz="3600" smtClean="0">
                <a:effectLst>
                  <a:outerShdw blurRad="38100" dist="38100" dir="2700000" algn="tl">
                    <a:srgbClr val="C0C0C0"/>
                  </a:outerShdw>
                </a:effectLst>
                <a:latin typeface="Times New Roman" pitchFamily="18" charset="0"/>
              </a:rPr>
              <a:t>Harris Creek Results so far…</a:t>
            </a:r>
          </a:p>
        </p:txBody>
      </p:sp>
      <p:sp>
        <p:nvSpPr>
          <p:cNvPr id="53251" name="Rectangle 3"/>
          <p:cNvSpPr>
            <a:spLocks noGrp="1"/>
          </p:cNvSpPr>
          <p:nvPr>
            <p:ph type="body" idx="1"/>
          </p:nvPr>
        </p:nvSpPr>
        <p:spPr>
          <a:xfrm>
            <a:off x="228600" y="1066800"/>
            <a:ext cx="4495800" cy="4876800"/>
          </a:xfrm>
        </p:spPr>
        <p:txBody>
          <a:bodyPr/>
          <a:lstStyle/>
          <a:p>
            <a:pPr>
              <a:lnSpc>
                <a:spcPct val="90000"/>
              </a:lnSpc>
            </a:pPr>
            <a:r>
              <a:rPr lang="en-US" altLang="en-US" sz="2400" dirty="0" smtClean="0">
                <a:latin typeface="Times New Roman" pitchFamily="18" charset="0"/>
              </a:rPr>
              <a:t>30% spat survival – twice anticipated rate</a:t>
            </a:r>
          </a:p>
          <a:p>
            <a:pPr>
              <a:lnSpc>
                <a:spcPct val="90000"/>
              </a:lnSpc>
              <a:buFont typeface="Arial" charset="0"/>
              <a:buNone/>
            </a:pPr>
            <a:endParaRPr lang="en-US" altLang="en-US" sz="2400" dirty="0" smtClean="0">
              <a:latin typeface="Times New Roman" pitchFamily="18" charset="0"/>
            </a:endParaRPr>
          </a:p>
          <a:p>
            <a:pPr>
              <a:lnSpc>
                <a:spcPct val="90000"/>
              </a:lnSpc>
            </a:pPr>
            <a:r>
              <a:rPr lang="en-US" altLang="en-US" sz="2400" dirty="0" smtClean="0">
                <a:latin typeface="Times New Roman" pitchFamily="18" charset="0"/>
              </a:rPr>
              <a:t>Excellent growth (2 year old oysters nearly 3 inches at one sentinel site).</a:t>
            </a:r>
          </a:p>
          <a:p>
            <a:pPr>
              <a:lnSpc>
                <a:spcPct val="90000"/>
              </a:lnSpc>
              <a:buFont typeface="Arial" charset="0"/>
              <a:buNone/>
            </a:pPr>
            <a:endParaRPr lang="en-US" altLang="en-US" sz="2400" dirty="0" smtClean="0">
              <a:latin typeface="Times New Roman" pitchFamily="18" charset="0"/>
            </a:endParaRPr>
          </a:p>
          <a:p>
            <a:pPr>
              <a:lnSpc>
                <a:spcPct val="90000"/>
              </a:lnSpc>
            </a:pPr>
            <a:r>
              <a:rPr lang="en-US" altLang="en-US" sz="2400" dirty="0" err="1" smtClean="0">
                <a:latin typeface="Times New Roman" pitchFamily="18" charset="0"/>
              </a:rPr>
              <a:t>Dermo</a:t>
            </a:r>
            <a:r>
              <a:rPr lang="en-US" altLang="en-US" sz="2400" dirty="0" smtClean="0">
                <a:latin typeface="Times New Roman" pitchFamily="18" charset="0"/>
              </a:rPr>
              <a:t> is present, but at sub-lethal levels; could see outbreak in a dry year but this would foster natural disease resistance.</a:t>
            </a:r>
          </a:p>
          <a:p>
            <a:pPr>
              <a:lnSpc>
                <a:spcPct val="90000"/>
              </a:lnSpc>
              <a:buFont typeface="Arial" charset="0"/>
              <a:buNone/>
            </a:pPr>
            <a:endParaRPr lang="en-US" altLang="en-US" sz="2400" dirty="0" smtClean="0">
              <a:latin typeface="Times New Roman" pitchFamily="18" charset="0"/>
            </a:endParaRPr>
          </a:p>
          <a:p>
            <a:pPr>
              <a:lnSpc>
                <a:spcPct val="90000"/>
              </a:lnSpc>
            </a:pPr>
            <a:r>
              <a:rPr lang="en-US" altLang="en-US" sz="2400" dirty="0" smtClean="0">
                <a:latin typeface="Times New Roman" pitchFamily="18" charset="0"/>
              </a:rPr>
              <a:t>Continuous water quality monitoring shows no red flags.</a:t>
            </a:r>
          </a:p>
        </p:txBody>
      </p:sp>
      <p:pic>
        <p:nvPicPr>
          <p:cNvPr id="5" name="Content Placeholder 3" descr="fresh vs florida shell low res (1).jpg"/>
          <p:cNvPicPr>
            <a:picLocks noChangeAspect="1"/>
          </p:cNvPicPr>
          <p:nvPr/>
        </p:nvPicPr>
        <p:blipFill>
          <a:blip r:embed="rId2"/>
          <a:srcRect/>
          <a:stretch>
            <a:fillRect/>
          </a:stretch>
        </p:blipFill>
        <p:spPr bwMode="auto">
          <a:xfrm>
            <a:off x="4663440" y="2286000"/>
            <a:ext cx="42291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0"/>
            <a:ext cx="8231188" cy="827088"/>
          </a:xfrm>
        </p:spPr>
        <p:txBody>
          <a:bodyPr/>
          <a:lstStyle/>
          <a:p>
            <a:pPr eaLnBrk="1" hangingPunct="1"/>
            <a:r>
              <a:rPr lang="en-US" altLang="en-US" sz="2800" dirty="0" smtClean="0">
                <a:latin typeface="Times New Roman" pitchFamily="18" charset="0"/>
                <a:cs typeface="Times New Roman" pitchFamily="18" charset="0"/>
              </a:rPr>
              <a:t>Maryland Oyster Harvest Before and After Sanctuaries </a:t>
            </a:r>
          </a:p>
        </p:txBody>
      </p:sp>
      <p:graphicFrame>
        <p:nvGraphicFramePr>
          <p:cNvPr id="55299" name="Chart 4"/>
          <p:cNvGraphicFramePr>
            <a:graphicFrameLocks/>
          </p:cNvGraphicFramePr>
          <p:nvPr/>
        </p:nvGraphicFramePr>
        <p:xfrm>
          <a:off x="1371600" y="1981200"/>
          <a:ext cx="7135813" cy="4614863"/>
        </p:xfrm>
        <a:graphic>
          <a:graphicData uri="http://schemas.openxmlformats.org/presentationml/2006/ole">
            <mc:AlternateContent xmlns:mc="http://schemas.openxmlformats.org/markup-compatibility/2006">
              <mc:Choice xmlns:v="urn:schemas-microsoft-com:vml" Requires="v">
                <p:oleObj spid="_x0000_s55316" r:id="rId5" imgW="7139035" imgH="4615072" progId="Excel.Sheet.8">
                  <p:embed/>
                </p:oleObj>
              </mc:Choice>
              <mc:Fallback>
                <p:oleObj r:id="rId5" imgW="7139035" imgH="4615072" progId="Excel.Sheet.8">
                  <p:embed/>
                  <p:pic>
                    <p:nvPicPr>
                      <p:cNvPr id="0"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981200"/>
                        <a:ext cx="7135813" cy="461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8"/>
          <p:cNvSpPr>
            <a:spLocks noChangeArrowheads="1"/>
          </p:cNvSpPr>
          <p:nvPr/>
        </p:nvSpPr>
        <p:spPr bwMode="auto">
          <a:xfrm>
            <a:off x="304800" y="3314060"/>
            <a:ext cx="877163" cy="178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a:spAutoFit/>
          </a:bodyPr>
          <a:lstStyle>
            <a:lvl1pPr algn="l" eaLnBrk="0" hangingPunct="0">
              <a:spcBef>
                <a:spcPct val="20000"/>
              </a:spcBef>
              <a:buFont typeface="Arial" pitchFamily="34" charset="0"/>
              <a:buChar char="•"/>
              <a:defRPr sz="3200">
                <a:solidFill>
                  <a:schemeClr val="bg1"/>
                </a:solidFill>
                <a:latin typeface="Calibri" pitchFamily="34" charset="0"/>
              </a:defRPr>
            </a:lvl1pPr>
            <a:lvl2pPr marL="742950" indent="-285750" algn="l" eaLnBrk="0" hangingPunct="0">
              <a:spcBef>
                <a:spcPct val="20000"/>
              </a:spcBef>
              <a:buFont typeface="Arial" pitchFamily="34" charset="0"/>
              <a:buChar char="–"/>
              <a:defRPr sz="2800">
                <a:solidFill>
                  <a:schemeClr val="bg1"/>
                </a:solidFill>
                <a:latin typeface="Calibri" pitchFamily="34" charset="0"/>
              </a:defRPr>
            </a:lvl2pPr>
            <a:lvl3pPr marL="1143000" indent="-228600" algn="l" eaLnBrk="0" hangingPunct="0">
              <a:spcBef>
                <a:spcPct val="20000"/>
              </a:spcBef>
              <a:buFont typeface="Arial" pitchFamily="34" charset="0"/>
              <a:buChar char="•"/>
              <a:defRPr sz="2400">
                <a:solidFill>
                  <a:schemeClr val="bg1"/>
                </a:solidFill>
                <a:latin typeface="Calibri" pitchFamily="34" charset="0"/>
              </a:defRPr>
            </a:lvl3pPr>
            <a:lvl4pPr marL="1600200" indent="-228600" algn="l" eaLnBrk="0" hangingPunct="0">
              <a:spcBef>
                <a:spcPct val="20000"/>
              </a:spcBef>
              <a:buFont typeface="Arial" pitchFamily="34" charset="0"/>
              <a:buChar char="–"/>
              <a:defRPr sz="2000">
                <a:solidFill>
                  <a:schemeClr val="bg1"/>
                </a:solidFill>
                <a:latin typeface="Calibri" pitchFamily="34" charset="0"/>
              </a:defRPr>
            </a:lvl4pPr>
            <a:lvl5pPr marL="2057400" indent="-228600" algn="l"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50000"/>
              </a:spcBef>
              <a:buFontTx/>
              <a:buNone/>
              <a:defRPr/>
            </a:pPr>
            <a:r>
              <a:rPr lang="en-US" altLang="en-US" sz="1800" b="1" dirty="0" smtClean="0">
                <a:solidFill>
                  <a:prstClr val="black"/>
                </a:solidFill>
                <a:effectLst/>
                <a:latin typeface="Times New Roman" pitchFamily="18" charset="0"/>
                <a:cs typeface="Times New Roman" pitchFamily="18" charset="0"/>
              </a:rPr>
              <a:t>Harvest</a:t>
            </a:r>
          </a:p>
          <a:p>
            <a:pPr eaLnBrk="1" hangingPunct="1">
              <a:spcBef>
                <a:spcPct val="50000"/>
              </a:spcBef>
              <a:buFontTx/>
              <a:buNone/>
              <a:defRPr/>
            </a:pPr>
            <a:r>
              <a:rPr lang="en-US" altLang="en-US" sz="1800" dirty="0" smtClean="0">
                <a:solidFill>
                  <a:prstClr val="black"/>
                </a:solidFill>
                <a:effectLst/>
                <a:latin typeface="Times New Roman" pitchFamily="18" charset="0"/>
                <a:cs typeface="Times New Roman" pitchFamily="18" charset="0"/>
              </a:rPr>
              <a:t>(bushels)</a:t>
            </a:r>
          </a:p>
        </p:txBody>
      </p:sp>
      <p:sp>
        <p:nvSpPr>
          <p:cNvPr id="55301" name="TextBox 7"/>
          <p:cNvSpPr txBox="1">
            <a:spLocks noChangeArrowheads="1"/>
          </p:cNvSpPr>
          <p:nvPr/>
        </p:nvSpPr>
        <p:spPr bwMode="auto">
          <a:xfrm>
            <a:off x="6553200" y="1828800"/>
            <a:ext cx="1839913" cy="701675"/>
          </a:xfrm>
          <a:prstGeom prst="rect">
            <a:avLst/>
          </a:prstGeom>
          <a:noFill/>
          <a:ln w="9525">
            <a:noFill/>
            <a:miter lim="800000"/>
            <a:headEnd/>
            <a:tailEnd/>
          </a:ln>
        </p:spPr>
        <p:txBody>
          <a:bodyPr>
            <a:spAutoFit/>
          </a:bodyPr>
          <a:lstStyle/>
          <a:p>
            <a:r>
              <a:rPr lang="en-US" altLang="en-US">
                <a:solidFill>
                  <a:srgbClr val="007600"/>
                </a:solidFill>
                <a:effectLst/>
                <a:latin typeface="Times New Roman" pitchFamily="18" charset="0"/>
                <a:cs typeface="Times New Roman" pitchFamily="18" charset="0"/>
              </a:rPr>
              <a:t>Sanctuaries</a:t>
            </a:r>
          </a:p>
          <a:p>
            <a:r>
              <a:rPr lang="en-US" altLang="en-US">
                <a:solidFill>
                  <a:srgbClr val="007600"/>
                </a:solidFill>
                <a:effectLst/>
                <a:latin typeface="Times New Roman" pitchFamily="18" charset="0"/>
                <a:cs typeface="Times New Roman" pitchFamily="18" charset="0"/>
              </a:rPr>
              <a:t>Implemented</a:t>
            </a:r>
          </a:p>
        </p:txBody>
      </p:sp>
      <p:sp>
        <p:nvSpPr>
          <p:cNvPr id="55302" name="TextBox 8"/>
          <p:cNvSpPr txBox="1">
            <a:spLocks noChangeArrowheads="1"/>
          </p:cNvSpPr>
          <p:nvPr/>
        </p:nvSpPr>
        <p:spPr bwMode="auto">
          <a:xfrm>
            <a:off x="381000" y="762000"/>
            <a:ext cx="8504238" cy="1006475"/>
          </a:xfrm>
          <a:prstGeom prst="rect">
            <a:avLst/>
          </a:prstGeom>
          <a:noFill/>
          <a:ln w="9525">
            <a:noFill/>
            <a:miter lim="800000"/>
            <a:headEnd/>
            <a:tailEnd/>
          </a:ln>
        </p:spPr>
        <p:txBody>
          <a:bodyPr>
            <a:spAutoFit/>
          </a:bodyPr>
          <a:lstStyle/>
          <a:p>
            <a:pPr algn="l"/>
            <a:r>
              <a:rPr lang="en-US" altLang="en-US" dirty="0">
                <a:solidFill>
                  <a:schemeClr val="bg1"/>
                </a:solidFill>
                <a:effectLst/>
                <a:latin typeface="Times New Roman" pitchFamily="18" charset="0"/>
                <a:cs typeface="Times New Roman" pitchFamily="18" charset="0"/>
              </a:rPr>
              <a:t>10% of 2009-2010 harvest within sanctuary network</a:t>
            </a:r>
          </a:p>
          <a:p>
            <a:pPr algn="l"/>
            <a:r>
              <a:rPr lang="en-US" altLang="en-US" dirty="0">
                <a:solidFill>
                  <a:schemeClr val="bg1"/>
                </a:solidFill>
                <a:effectLst/>
                <a:latin typeface="Times New Roman" pitchFamily="18" charset="0"/>
                <a:cs typeface="Times New Roman" pitchFamily="18" charset="0"/>
              </a:rPr>
              <a:t>32% harvest decline in first year</a:t>
            </a:r>
          </a:p>
          <a:p>
            <a:pPr algn="l"/>
            <a:r>
              <a:rPr lang="en-US" altLang="en-US" dirty="0">
                <a:solidFill>
                  <a:schemeClr val="bg1"/>
                </a:solidFill>
                <a:effectLst/>
                <a:latin typeface="Times New Roman" pitchFamily="18" charset="0"/>
                <a:cs typeface="Times New Roman" pitchFamily="18" charset="0"/>
              </a:rPr>
              <a:t>Harvest increased nearly four-fold since 2011 (124K </a:t>
            </a:r>
            <a:r>
              <a:rPr lang="en-US" altLang="en-US" dirty="0" err="1">
                <a:solidFill>
                  <a:schemeClr val="bg1"/>
                </a:solidFill>
                <a:effectLst/>
                <a:latin typeface="Times New Roman" pitchFamily="18" charset="0"/>
                <a:cs typeface="Times New Roman" pitchFamily="18" charset="0"/>
              </a:rPr>
              <a:t>bu</a:t>
            </a:r>
            <a:r>
              <a:rPr lang="en-US" altLang="en-US" dirty="0">
                <a:solidFill>
                  <a:schemeClr val="bg1"/>
                </a:solidFill>
                <a:effectLst/>
                <a:latin typeface="Times New Roman" pitchFamily="18" charset="0"/>
                <a:cs typeface="Times New Roman" pitchFamily="18" charset="0"/>
              </a:rPr>
              <a:t> vs. 422K </a:t>
            </a:r>
            <a:r>
              <a:rPr lang="en-US" altLang="en-US" dirty="0" err="1">
                <a:solidFill>
                  <a:schemeClr val="bg1"/>
                </a:solidFill>
                <a:effectLst/>
                <a:latin typeface="Times New Roman" pitchFamily="18" charset="0"/>
                <a:cs typeface="Times New Roman" pitchFamily="18" charset="0"/>
              </a:rPr>
              <a:t>bu</a:t>
            </a:r>
            <a:r>
              <a:rPr lang="en-US" altLang="en-US" dirty="0">
                <a:solidFill>
                  <a:schemeClr val="bg1"/>
                </a:solidFill>
                <a:effectLst/>
                <a:latin typeface="Times New Roman" pitchFamily="18" charset="0"/>
                <a:cs typeface="Times New Roman" pitchFamily="18" charset="0"/>
              </a:rPr>
              <a:t>)</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Stephanie.Westby\Desktop\Oyster Projects\Harris Creek\Harris- photos\HarrisCreek-11-6-13 (1).JPG"/>
          <p:cNvPicPr>
            <a:picLocks noChangeAspect="1" noChangeArrowheads="1"/>
          </p:cNvPicPr>
          <p:nvPr/>
        </p:nvPicPr>
        <p:blipFill>
          <a:blip r:embed="rId2">
            <a:lum bright="-16000" contrast="-44000"/>
          </a:blip>
          <a:srcRect/>
          <a:stretch>
            <a:fillRect/>
          </a:stretch>
        </p:blipFill>
        <p:spPr bwMode="auto">
          <a:xfrm>
            <a:off x="0" y="0"/>
            <a:ext cx="9144000" cy="6858000"/>
          </a:xfrm>
          <a:prstGeom prst="rect">
            <a:avLst/>
          </a:prstGeom>
          <a:noFill/>
          <a:ln w="9525">
            <a:noFill/>
            <a:miter lim="800000"/>
            <a:headEnd/>
            <a:tailEnd/>
          </a:ln>
        </p:spPr>
      </p:pic>
      <p:sp>
        <p:nvSpPr>
          <p:cNvPr id="28675" name="Rectangle 2"/>
          <p:cNvSpPr>
            <a:spLocks noGrp="1"/>
          </p:cNvSpPr>
          <p:nvPr>
            <p:ph type="title"/>
          </p:nvPr>
        </p:nvSpPr>
        <p:spPr>
          <a:xfrm>
            <a:off x="457200" y="1600200"/>
            <a:ext cx="8229600" cy="1143000"/>
          </a:xfrm>
        </p:spPr>
        <p:txBody>
          <a:bodyPr/>
          <a:lstStyle/>
          <a:p>
            <a:r>
              <a:rPr lang="en-US" altLang="en-US" sz="4000" dirty="0" smtClean="0">
                <a:solidFill>
                  <a:srgbClr val="FAFF40"/>
                </a:solidFill>
                <a:latin typeface="Times New Roman" pitchFamily="18" charset="0"/>
              </a:rPr>
              <a:t>Oyster Restoration Overview</a:t>
            </a:r>
            <a:br>
              <a:rPr lang="en-US" altLang="en-US" sz="4000" dirty="0" smtClean="0">
                <a:solidFill>
                  <a:srgbClr val="FAFF40"/>
                </a:solidFill>
                <a:latin typeface="Times New Roman" pitchFamily="18" charset="0"/>
              </a:rPr>
            </a:br>
            <a:r>
              <a:rPr lang="en-US" altLang="en-US" sz="4000" dirty="0" smtClean="0">
                <a:solidFill>
                  <a:srgbClr val="FAFF40"/>
                </a:solidFill>
                <a:latin typeface="Times New Roman" pitchFamily="18" charset="0"/>
              </a:rPr>
              <a:t>April 16, 2015</a:t>
            </a:r>
          </a:p>
        </p:txBody>
      </p:sp>
      <p:pic>
        <p:nvPicPr>
          <p:cNvPr id="28677" name="Picture 2"/>
          <p:cNvPicPr>
            <a:picLocks noChangeAspect="1" noChangeArrowheads="1"/>
          </p:cNvPicPr>
          <p:nvPr/>
        </p:nvPicPr>
        <p:blipFill>
          <a:blip r:embed="rId3"/>
          <a:srcRect/>
          <a:stretch>
            <a:fillRect/>
          </a:stretch>
        </p:blipFill>
        <p:spPr bwMode="auto">
          <a:xfrm>
            <a:off x="1053965" y="5319825"/>
            <a:ext cx="1232035" cy="939688"/>
          </a:xfrm>
          <a:prstGeom prst="rect">
            <a:avLst/>
          </a:prstGeom>
          <a:noFill/>
          <a:ln w="9525">
            <a:noFill/>
            <a:miter lim="800000"/>
            <a:headEnd/>
            <a:tailEnd/>
          </a:ln>
        </p:spPr>
      </p:pic>
      <p:pic>
        <p:nvPicPr>
          <p:cNvPr id="28678" name="Picture 3"/>
          <p:cNvPicPr>
            <a:picLocks noChangeAspect="1" noChangeArrowheads="1"/>
          </p:cNvPicPr>
          <p:nvPr/>
        </p:nvPicPr>
        <p:blipFill>
          <a:blip r:embed="rId4"/>
          <a:srcRect/>
          <a:stretch>
            <a:fillRect/>
          </a:stretch>
        </p:blipFill>
        <p:spPr bwMode="auto">
          <a:xfrm>
            <a:off x="-12834" y="5192713"/>
            <a:ext cx="1066800" cy="1066800"/>
          </a:xfrm>
          <a:prstGeom prst="rect">
            <a:avLst/>
          </a:prstGeom>
          <a:noFill/>
          <a:ln w="9525">
            <a:noFill/>
            <a:miter lim="800000"/>
            <a:headEnd/>
            <a:tailEnd/>
          </a:ln>
        </p:spPr>
      </p:pic>
      <p:pic>
        <p:nvPicPr>
          <p:cNvPr id="28679" name="Picture 4" descr="Horn Point Oyster Hatchery"/>
          <p:cNvPicPr>
            <a:picLocks noChangeAspect="1" noChangeArrowheads="1"/>
          </p:cNvPicPr>
          <p:nvPr/>
        </p:nvPicPr>
        <p:blipFill>
          <a:blip r:embed="rId5"/>
          <a:srcRect/>
          <a:stretch>
            <a:fillRect/>
          </a:stretch>
        </p:blipFill>
        <p:spPr bwMode="auto">
          <a:xfrm>
            <a:off x="2286000" y="6120531"/>
            <a:ext cx="6629400" cy="730250"/>
          </a:xfrm>
          <a:prstGeom prst="rect">
            <a:avLst/>
          </a:prstGeom>
          <a:noFill/>
          <a:ln w="9525">
            <a:noFill/>
            <a:miter lim="800000"/>
            <a:headEnd/>
            <a:tailEnd/>
          </a:ln>
        </p:spPr>
      </p:pic>
      <p:pic>
        <p:nvPicPr>
          <p:cNvPr id="28681" name="Picture 4"/>
          <p:cNvPicPr>
            <a:picLocks noChangeAspect="1" noChangeArrowheads="1"/>
          </p:cNvPicPr>
          <p:nvPr/>
        </p:nvPicPr>
        <p:blipFill>
          <a:blip r:embed="rId6"/>
          <a:srcRect/>
          <a:stretch>
            <a:fillRect/>
          </a:stretch>
        </p:blipFill>
        <p:spPr bwMode="auto">
          <a:xfrm>
            <a:off x="0" y="0"/>
            <a:ext cx="2286000" cy="646112"/>
          </a:xfrm>
          <a:prstGeom prst="rect">
            <a:avLst/>
          </a:prstGeom>
          <a:noFill/>
          <a:ln w="9525">
            <a:noFill/>
            <a:miter lim="800000"/>
            <a:headEnd/>
            <a:tailEnd/>
          </a:ln>
        </p:spPr>
      </p:pic>
      <p:pic>
        <p:nvPicPr>
          <p:cNvPr id="28682" name="Picture 2" descr="Home"/>
          <p:cNvPicPr>
            <a:picLocks noChangeAspect="1" noChangeArrowheads="1"/>
          </p:cNvPicPr>
          <p:nvPr/>
        </p:nvPicPr>
        <p:blipFill>
          <a:blip r:embed="rId7"/>
          <a:srcRect/>
          <a:stretch>
            <a:fillRect/>
          </a:stretch>
        </p:blipFill>
        <p:spPr bwMode="auto">
          <a:xfrm>
            <a:off x="0" y="6259513"/>
            <a:ext cx="2286000" cy="598487"/>
          </a:xfrm>
          <a:prstGeom prst="rect">
            <a:avLst/>
          </a:prstGeom>
          <a:noFill/>
          <a:ln w="9525">
            <a:noFill/>
            <a:miter lim="800000"/>
            <a:headEnd/>
            <a:tailEnd/>
          </a:ln>
        </p:spPr>
      </p:pic>
    </p:spTree>
    <p:extLst>
      <p:ext uri="{BB962C8B-B14F-4D97-AF65-F5344CB8AC3E}">
        <p14:creationId xmlns:p14="http://schemas.microsoft.com/office/powerpoint/2010/main" val="1512180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4"/>
          <p:cNvGraphicFramePr>
            <a:graphicFrameLocks noGrp="1" noChangeAspect="1"/>
          </p:cNvGraphicFramePr>
          <p:nvPr>
            <p:ph type="chart" idx="4294967295"/>
          </p:nvPr>
        </p:nvGraphicFramePr>
        <p:xfrm>
          <a:off x="0" y="1828800"/>
          <a:ext cx="8374063" cy="4829175"/>
        </p:xfrm>
        <a:graphic>
          <a:graphicData uri="http://schemas.openxmlformats.org/presentationml/2006/ole">
            <mc:AlternateContent xmlns:mc="http://schemas.openxmlformats.org/markup-compatibility/2006">
              <mc:Choice xmlns:v="urn:schemas-microsoft-com:vml" Requires="v">
                <p:oleObj spid="_x0000_s30740" name="Chart" r:id="rId4" imgW="8239055" imgH="4753080" progId="MSGraph.Chart.8">
                  <p:embed/>
                </p:oleObj>
              </mc:Choice>
              <mc:Fallback>
                <p:oleObj name="Chart" r:id="rId4" imgW="8239055" imgH="4753080" progId="MSGraph.Chart.8">
                  <p:embed/>
                  <p:pic>
                    <p:nvPicPr>
                      <p:cNvPr id="0" name="Picture 9"/>
                      <p:cNvPicPr>
                        <a:picLocks noGrp="1" noChangeAspect="1" noChangeArrowheads="1"/>
                      </p:cNvPicPr>
                      <p:nvPr/>
                    </p:nvPicPr>
                    <p:blipFill>
                      <a:blip r:embed="rId5">
                        <a:extLst>
                          <a:ext uri="{28A0092B-C50C-407E-A947-70E740481C1C}">
                            <a14:useLocalDpi xmlns:a14="http://schemas.microsoft.com/office/drawing/2010/main" val="0"/>
                          </a:ext>
                        </a:extLst>
                      </a:blip>
                      <a:srcRect l="2133" t="3757" r="3200"/>
                      <a:stretch>
                        <a:fillRect/>
                      </a:stretch>
                    </p:blipFill>
                    <p:spPr bwMode="auto">
                      <a:xfrm>
                        <a:off x="0" y="1828800"/>
                        <a:ext cx="8374063" cy="4829175"/>
                      </a:xfrm>
                      <a:prstGeom prst="rect">
                        <a:avLst/>
                      </a:prstGeom>
                      <a:solidFill>
                        <a:schemeClr val="tx1"/>
                      </a:solidFill>
                    </p:spPr>
                  </p:pic>
                </p:oleObj>
              </mc:Fallback>
            </mc:AlternateContent>
          </a:graphicData>
        </a:graphic>
      </p:graphicFrame>
      <p:sp>
        <p:nvSpPr>
          <p:cNvPr id="30723" name="Rectangle 2"/>
          <p:cNvSpPr>
            <a:spLocks noChangeArrowheads="1"/>
          </p:cNvSpPr>
          <p:nvPr/>
        </p:nvSpPr>
        <p:spPr bwMode="auto">
          <a:xfrm>
            <a:off x="304800" y="228600"/>
            <a:ext cx="8686800" cy="1371600"/>
          </a:xfrm>
          <a:prstGeom prst="rect">
            <a:avLst/>
          </a:prstGeom>
          <a:noFill/>
          <a:ln w="9525">
            <a:noFill/>
            <a:miter lim="800000"/>
            <a:headEnd/>
            <a:tailEnd/>
          </a:ln>
        </p:spPr>
        <p:txBody>
          <a:bodyPr anchor="ctr"/>
          <a:lstStyle/>
          <a:p>
            <a:pPr eaLnBrk="0" hangingPunct="0"/>
            <a:r>
              <a:rPr lang="en-US" altLang="en-US" sz="2200" dirty="0">
                <a:solidFill>
                  <a:schemeClr val="bg1"/>
                </a:solidFill>
                <a:effectLst/>
                <a:latin typeface="Times New Roman" pitchFamily="18" charset="0"/>
              </a:rPr>
              <a:t> Maryland oyster harvest has declined from over 12 million bushels in the late 1800’s to less than 200,000 bushels in recent years.  Harvest in the 2013 and 2014 seasons increased to over 400 thousand bushels </a:t>
            </a:r>
            <a:r>
              <a:rPr lang="en-US" altLang="en-US" sz="2200" dirty="0" smtClean="0">
                <a:solidFill>
                  <a:schemeClr val="bg1"/>
                </a:solidFill>
                <a:effectLst/>
                <a:latin typeface="Times New Roman" pitchFamily="18" charset="0"/>
              </a:rPr>
              <a:t>but is still </a:t>
            </a:r>
            <a:r>
              <a:rPr lang="en-US" altLang="en-US" sz="2200" dirty="0">
                <a:solidFill>
                  <a:schemeClr val="bg1"/>
                </a:solidFill>
                <a:effectLst/>
                <a:latin typeface="Times New Roman" pitchFamily="18" charset="0"/>
              </a:rPr>
              <a:t>a fraction of historical harvests.   </a:t>
            </a:r>
            <a:r>
              <a:rPr lang="en-US" altLang="en-US" sz="2200" b="1" dirty="0">
                <a:solidFill>
                  <a:schemeClr val="bg1"/>
                </a:solidFill>
                <a:effectLst/>
                <a:latin typeface="Times New Roman" pitchFamily="18" charset="0"/>
              </a:rPr>
              <a:t/>
            </a:r>
            <a:br>
              <a:rPr lang="en-US" altLang="en-US" sz="2200" b="1" dirty="0">
                <a:solidFill>
                  <a:schemeClr val="bg1"/>
                </a:solidFill>
                <a:effectLst/>
                <a:latin typeface="Times New Roman" pitchFamily="18" charset="0"/>
              </a:rPr>
            </a:br>
            <a:endParaRPr lang="en-US" altLang="en-US" sz="2200" b="1" dirty="0">
              <a:solidFill>
                <a:schemeClr val="bg1"/>
              </a:solidFill>
              <a:effectLst/>
              <a:latin typeface="Times New Roman" pitchFamily="18" charset="0"/>
            </a:endParaRPr>
          </a:p>
        </p:txBody>
      </p:sp>
      <p:sp>
        <p:nvSpPr>
          <p:cNvPr id="30724" name="Rectangle 2"/>
          <p:cNvSpPr>
            <a:spLocks noChangeArrowheads="1"/>
          </p:cNvSpPr>
          <p:nvPr/>
        </p:nvSpPr>
        <p:spPr bwMode="auto">
          <a:xfrm>
            <a:off x="4724400" y="2743200"/>
            <a:ext cx="4800600" cy="838200"/>
          </a:xfrm>
          <a:prstGeom prst="rect">
            <a:avLst/>
          </a:prstGeom>
          <a:noFill/>
          <a:ln w="9525">
            <a:noFill/>
            <a:miter lim="800000"/>
            <a:headEnd/>
            <a:tailEnd/>
          </a:ln>
        </p:spPr>
        <p:txBody>
          <a:bodyPr anchor="ctr"/>
          <a:lstStyle/>
          <a:p>
            <a:pPr algn="l" eaLnBrk="0" hangingPunct="0"/>
            <a:endParaRPr lang="en-US" altLang="en-US" sz="1400" b="1">
              <a:solidFill>
                <a:schemeClr val="hlink"/>
              </a:solidFill>
              <a:effectLst/>
              <a:latin typeface="Times New Roman" pitchFamily="18" charset="0"/>
            </a:endParaRPr>
          </a:p>
        </p:txBody>
      </p:sp>
      <p:sp>
        <p:nvSpPr>
          <p:cNvPr id="30725" name="Rectangle 8"/>
          <p:cNvSpPr>
            <a:spLocks noChangeArrowheads="1"/>
          </p:cNvSpPr>
          <p:nvPr/>
        </p:nvSpPr>
        <p:spPr bwMode="auto">
          <a:xfrm>
            <a:off x="4419600" y="2057400"/>
            <a:ext cx="4572000" cy="1155700"/>
          </a:xfrm>
          <a:prstGeom prst="rect">
            <a:avLst/>
          </a:prstGeom>
          <a:solidFill>
            <a:srgbClr val="CCFFCC"/>
          </a:solidFill>
          <a:ln w="9525">
            <a:noFill/>
            <a:miter lim="800000"/>
            <a:headEnd/>
            <a:tailEnd/>
          </a:ln>
          <a:effectLst/>
        </p:spPr>
        <p:txBody>
          <a:bodyPr>
            <a:spAutoFit/>
          </a:bodyPr>
          <a:lstStyle/>
          <a:p>
            <a:pPr algn="l">
              <a:spcBef>
                <a:spcPct val="50000"/>
              </a:spcBef>
            </a:pPr>
            <a:r>
              <a:rPr lang="en-US" altLang="en-US" sz="1400">
                <a:solidFill>
                  <a:schemeClr val="bg1"/>
                </a:solidFill>
                <a:effectLst/>
                <a:latin typeface="Times New Roman" pitchFamily="18" charset="0"/>
                <a:cs typeface="Times New Roman" pitchFamily="18" charset="0"/>
              </a:rPr>
              <a:t>Despite a struggling population and low harvest, the oyster fishery remains one of Maryland’s most valuable.</a:t>
            </a:r>
          </a:p>
          <a:p>
            <a:pPr algn="l">
              <a:spcBef>
                <a:spcPct val="50000"/>
              </a:spcBef>
            </a:pPr>
            <a:r>
              <a:rPr lang="en-US" altLang="en-US" sz="1400" b="1">
                <a:solidFill>
                  <a:schemeClr val="bg1"/>
                </a:solidFill>
                <a:effectLst/>
                <a:latin typeface="Times New Roman" pitchFamily="18" charset="0"/>
                <a:cs typeface="Times New Roman" pitchFamily="18" charset="0"/>
              </a:rPr>
              <a:t>$11.9 million</a:t>
            </a:r>
            <a:r>
              <a:rPr lang="en-US" altLang="en-US" sz="1400">
                <a:solidFill>
                  <a:schemeClr val="bg1"/>
                </a:solidFill>
                <a:effectLst/>
                <a:latin typeface="Times New Roman" pitchFamily="18" charset="0"/>
                <a:cs typeface="Times New Roman" pitchFamily="18" charset="0"/>
              </a:rPr>
              <a:t> average dockside value in the 2013 and 2014 </a:t>
            </a:r>
          </a:p>
          <a:p>
            <a:pPr algn="l">
              <a:spcBef>
                <a:spcPct val="50000"/>
              </a:spcBef>
            </a:pPr>
            <a:r>
              <a:rPr lang="en-US" altLang="en-US" sz="1400" b="1">
                <a:solidFill>
                  <a:schemeClr val="bg1"/>
                </a:solidFill>
                <a:effectLst/>
                <a:latin typeface="Times New Roman" pitchFamily="18" charset="0"/>
                <a:cs typeface="Times New Roman" pitchFamily="18" charset="0"/>
              </a:rPr>
              <a:t>$3.2 million</a:t>
            </a:r>
            <a:r>
              <a:rPr lang="en-US" altLang="en-US" sz="1400">
                <a:solidFill>
                  <a:schemeClr val="bg1"/>
                </a:solidFill>
                <a:effectLst/>
                <a:latin typeface="Times New Roman" pitchFamily="18" charset="0"/>
                <a:cs typeface="Times New Roman" pitchFamily="18" charset="0"/>
              </a:rPr>
              <a:t> average in the preceding 5 years (low harvest). </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Stephanie.Westby\Desktop\Oyster Projects\Harris Creek\Harris- photos\from Steve Allen 11 6 2013\DSC_0418.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7000" contrast="-35000"/>
                    </a14:imgEffect>
                  </a14:imgLayer>
                </a14:imgProps>
              </a:ext>
            </a:extLst>
          </a:blip>
          <a:srcRect/>
          <a:stretch>
            <a:fillRect/>
          </a:stretch>
        </p:blipFill>
        <p:spPr bwMode="auto">
          <a:xfrm>
            <a:off x="0" y="0"/>
            <a:ext cx="9144000" cy="6934200"/>
          </a:xfrm>
          <a:prstGeom prst="rect">
            <a:avLst/>
          </a:prstGeom>
          <a:noFill/>
          <a:ln w="9525">
            <a:noFill/>
            <a:miter lim="800000"/>
            <a:headEnd/>
            <a:tailEnd/>
          </a:ln>
        </p:spPr>
      </p:pic>
      <p:sp>
        <p:nvSpPr>
          <p:cNvPr id="36866" name="Flowchart: Process 7"/>
          <p:cNvSpPr>
            <a:spLocks noChangeArrowheads="1"/>
          </p:cNvSpPr>
          <p:nvPr/>
        </p:nvSpPr>
        <p:spPr bwMode="auto">
          <a:xfrm>
            <a:off x="1619356" y="1187858"/>
            <a:ext cx="5783277" cy="906838"/>
          </a:xfrm>
          <a:prstGeom prst="flowChartProcess">
            <a:avLst/>
          </a:prstGeom>
          <a:noFill/>
          <a:ln w="25400" algn="ctr">
            <a:solidFill>
              <a:srgbClr val="800000"/>
            </a:solidFill>
            <a:miter lim="800000"/>
            <a:headEnd/>
            <a:tailEnd/>
          </a:ln>
        </p:spPr>
        <p:txBody>
          <a:bodyPr lIns="91432" tIns="45716" rIns="91432" bIns="45716" anchor="ctr"/>
          <a:lstStyle/>
          <a:p>
            <a:r>
              <a:rPr lang="en-US" altLang="en-US" b="1" dirty="0">
                <a:solidFill>
                  <a:schemeClr val="bg1"/>
                </a:solidFill>
                <a:effectLst/>
                <a:latin typeface="Times New Roman" pitchFamily="18" charset="0"/>
              </a:rPr>
              <a:t>Programmatic Environmental Impact Statement (PEIS) for Oyster Restoration Alternatives in Chesapeake Bay</a:t>
            </a:r>
          </a:p>
        </p:txBody>
      </p:sp>
      <p:cxnSp>
        <p:nvCxnSpPr>
          <p:cNvPr id="36867" name="Straight Arrow Connector 9"/>
          <p:cNvCxnSpPr>
            <a:cxnSpLocks noChangeShapeType="1"/>
          </p:cNvCxnSpPr>
          <p:nvPr/>
        </p:nvCxnSpPr>
        <p:spPr bwMode="auto">
          <a:xfrm>
            <a:off x="4648692" y="2094696"/>
            <a:ext cx="476202" cy="1964815"/>
          </a:xfrm>
          <a:prstGeom prst="straightConnector1">
            <a:avLst/>
          </a:prstGeom>
          <a:noFill/>
          <a:ln w="19050" algn="ctr">
            <a:solidFill>
              <a:srgbClr val="000000"/>
            </a:solidFill>
            <a:round/>
            <a:headEnd/>
            <a:tailEnd type="arrow" w="med" len="med"/>
          </a:ln>
        </p:spPr>
      </p:cxnSp>
      <p:sp>
        <p:nvSpPr>
          <p:cNvPr id="36868" name="Flowchart: Process 11"/>
          <p:cNvSpPr>
            <a:spLocks noChangeArrowheads="1"/>
          </p:cNvSpPr>
          <p:nvPr/>
        </p:nvSpPr>
        <p:spPr bwMode="auto">
          <a:xfrm>
            <a:off x="1757053" y="2373723"/>
            <a:ext cx="2065456" cy="976595"/>
          </a:xfrm>
          <a:prstGeom prst="flowChartProcess">
            <a:avLst/>
          </a:prstGeom>
          <a:noFill/>
          <a:ln w="25400" algn="ctr">
            <a:solidFill>
              <a:srgbClr val="800000"/>
            </a:solidFill>
            <a:miter lim="800000"/>
            <a:headEnd/>
            <a:tailEnd/>
          </a:ln>
        </p:spPr>
        <p:txBody>
          <a:bodyPr lIns="91432" tIns="45716" rIns="91432" bIns="45716" anchor="ctr"/>
          <a:lstStyle/>
          <a:p>
            <a:r>
              <a:rPr lang="en-US" altLang="en-US" sz="1600" b="1" dirty="0">
                <a:solidFill>
                  <a:schemeClr val="bg1"/>
                </a:solidFill>
                <a:effectLst/>
                <a:latin typeface="Times New Roman" pitchFamily="18" charset="0"/>
              </a:rPr>
              <a:t>MD Oyster Advisory</a:t>
            </a:r>
          </a:p>
          <a:p>
            <a:r>
              <a:rPr lang="en-US" altLang="en-US" sz="1600" b="1" dirty="0">
                <a:solidFill>
                  <a:schemeClr val="bg1"/>
                </a:solidFill>
                <a:effectLst/>
                <a:latin typeface="Times New Roman" pitchFamily="18" charset="0"/>
              </a:rPr>
              <a:t>Commission</a:t>
            </a:r>
          </a:p>
        </p:txBody>
      </p:sp>
      <p:sp>
        <p:nvSpPr>
          <p:cNvPr id="36869" name="Flowchart: Process 12"/>
          <p:cNvSpPr>
            <a:spLocks noChangeArrowheads="1"/>
          </p:cNvSpPr>
          <p:nvPr/>
        </p:nvSpPr>
        <p:spPr bwMode="auto">
          <a:xfrm>
            <a:off x="5199480" y="2373723"/>
            <a:ext cx="2286345" cy="1033273"/>
          </a:xfrm>
          <a:prstGeom prst="flowChartProcess">
            <a:avLst/>
          </a:prstGeom>
          <a:noFill/>
          <a:ln w="25400" algn="ctr">
            <a:solidFill>
              <a:srgbClr val="800000"/>
            </a:solidFill>
            <a:miter lim="800000"/>
            <a:headEnd/>
            <a:tailEnd/>
          </a:ln>
        </p:spPr>
        <p:txBody>
          <a:bodyPr lIns="91432" tIns="45716" rIns="91432" bIns="45716" anchor="ctr"/>
          <a:lstStyle/>
          <a:p>
            <a:r>
              <a:rPr lang="en-US" altLang="en-US" sz="1600" b="1">
                <a:solidFill>
                  <a:schemeClr val="bg1"/>
                </a:solidFill>
                <a:effectLst/>
                <a:latin typeface="Times New Roman" pitchFamily="18" charset="0"/>
              </a:rPr>
              <a:t>MD Aquaculture Coordinating Council</a:t>
            </a:r>
          </a:p>
        </p:txBody>
      </p:sp>
      <p:cxnSp>
        <p:nvCxnSpPr>
          <p:cNvPr id="36870" name="Straight Arrow Connector 16"/>
          <p:cNvCxnSpPr>
            <a:cxnSpLocks noChangeShapeType="1"/>
          </p:cNvCxnSpPr>
          <p:nvPr/>
        </p:nvCxnSpPr>
        <p:spPr bwMode="auto">
          <a:xfrm flipH="1">
            <a:off x="5130631" y="3420074"/>
            <a:ext cx="1204849" cy="621998"/>
          </a:xfrm>
          <a:prstGeom prst="straightConnector1">
            <a:avLst/>
          </a:prstGeom>
          <a:noFill/>
          <a:ln w="19050" algn="ctr">
            <a:solidFill>
              <a:schemeClr val="bg1"/>
            </a:solidFill>
            <a:round/>
            <a:headEnd/>
            <a:tailEnd type="arrow" w="med" len="med"/>
          </a:ln>
        </p:spPr>
      </p:cxnSp>
      <p:sp>
        <p:nvSpPr>
          <p:cNvPr id="36871" name="Flowchart: Process 19"/>
          <p:cNvSpPr>
            <a:spLocks noChangeArrowheads="1"/>
          </p:cNvSpPr>
          <p:nvPr/>
        </p:nvSpPr>
        <p:spPr bwMode="auto">
          <a:xfrm>
            <a:off x="4029055" y="4047885"/>
            <a:ext cx="2190245" cy="809470"/>
          </a:xfrm>
          <a:prstGeom prst="flowChartProcess">
            <a:avLst/>
          </a:prstGeom>
          <a:noFill/>
          <a:ln w="25400" algn="ctr">
            <a:solidFill>
              <a:srgbClr val="800000"/>
            </a:solidFill>
            <a:miter lim="800000"/>
            <a:headEnd/>
            <a:tailEnd/>
          </a:ln>
        </p:spPr>
        <p:txBody>
          <a:bodyPr lIns="91432" tIns="45716" rIns="91432" bIns="45716" anchor="ctr"/>
          <a:lstStyle/>
          <a:p>
            <a:r>
              <a:rPr lang="en-US" altLang="en-US" sz="1600" b="1">
                <a:solidFill>
                  <a:schemeClr val="bg1"/>
                </a:solidFill>
                <a:effectLst/>
                <a:latin typeface="Times New Roman" pitchFamily="18" charset="0"/>
              </a:rPr>
              <a:t>House Bill 312</a:t>
            </a:r>
          </a:p>
          <a:p>
            <a:r>
              <a:rPr lang="en-US" altLang="en-US" sz="1600" b="1">
                <a:solidFill>
                  <a:schemeClr val="bg1"/>
                </a:solidFill>
                <a:effectLst/>
                <a:latin typeface="Times New Roman" pitchFamily="18" charset="0"/>
              </a:rPr>
              <a:t>Aquaculture Law</a:t>
            </a:r>
          </a:p>
        </p:txBody>
      </p:sp>
      <p:cxnSp>
        <p:nvCxnSpPr>
          <p:cNvPr id="36872" name="Straight Arrow Connector 25"/>
          <p:cNvCxnSpPr>
            <a:cxnSpLocks noChangeShapeType="1"/>
            <a:endCxn id="36876" idx="0"/>
          </p:cNvCxnSpPr>
          <p:nvPr/>
        </p:nvCxnSpPr>
        <p:spPr bwMode="auto">
          <a:xfrm flipH="1">
            <a:off x="4516732" y="4884966"/>
            <a:ext cx="476202" cy="685942"/>
          </a:xfrm>
          <a:prstGeom prst="straightConnector1">
            <a:avLst/>
          </a:prstGeom>
          <a:noFill/>
          <a:ln w="19050" algn="ctr">
            <a:solidFill>
              <a:schemeClr val="bg1"/>
            </a:solidFill>
            <a:round/>
            <a:headEnd/>
            <a:tailEnd type="arrow" w="med" len="med"/>
          </a:ln>
        </p:spPr>
      </p:cxnSp>
      <p:cxnSp>
        <p:nvCxnSpPr>
          <p:cNvPr id="36873" name="Straight Arrow Connector 27"/>
          <p:cNvCxnSpPr>
            <a:cxnSpLocks noChangeShapeType="1"/>
            <a:endCxn id="36877" idx="0"/>
          </p:cNvCxnSpPr>
          <p:nvPr/>
        </p:nvCxnSpPr>
        <p:spPr bwMode="auto">
          <a:xfrm>
            <a:off x="5086167" y="4884966"/>
            <a:ext cx="1387011" cy="685942"/>
          </a:xfrm>
          <a:prstGeom prst="straightConnector1">
            <a:avLst/>
          </a:prstGeom>
          <a:noFill/>
          <a:ln w="19050" algn="ctr">
            <a:solidFill>
              <a:schemeClr val="bg1"/>
            </a:solidFill>
            <a:round/>
            <a:headEnd/>
            <a:tailEnd type="arrow" w="med" len="med"/>
          </a:ln>
        </p:spPr>
      </p:cxnSp>
      <p:sp>
        <p:nvSpPr>
          <p:cNvPr id="36874" name="Flowchart: Process 28"/>
          <p:cNvSpPr>
            <a:spLocks noChangeArrowheads="1"/>
          </p:cNvSpPr>
          <p:nvPr/>
        </p:nvSpPr>
        <p:spPr bwMode="auto">
          <a:xfrm>
            <a:off x="1894750" y="5582534"/>
            <a:ext cx="1570608" cy="906838"/>
          </a:xfrm>
          <a:prstGeom prst="flowChartProcess">
            <a:avLst/>
          </a:prstGeom>
          <a:solidFill>
            <a:srgbClr val="92D050"/>
          </a:solidFill>
          <a:ln w="25400" algn="ctr">
            <a:solidFill>
              <a:srgbClr val="92D050"/>
            </a:solidFill>
            <a:miter lim="800000"/>
            <a:headEnd/>
            <a:tailEnd/>
          </a:ln>
        </p:spPr>
        <p:txBody>
          <a:bodyPr lIns="91432" tIns="45716" rIns="91432" bIns="45716" anchor="ctr"/>
          <a:lstStyle/>
          <a:p>
            <a:r>
              <a:rPr lang="en-US" altLang="en-US" sz="1600" b="1" dirty="0">
                <a:effectLst/>
                <a:latin typeface="Times New Roman" pitchFamily="18" charset="0"/>
              </a:rPr>
              <a:t>Expanded Sanctuary Network</a:t>
            </a:r>
          </a:p>
        </p:txBody>
      </p:sp>
      <p:cxnSp>
        <p:nvCxnSpPr>
          <p:cNvPr id="36875" name="Straight Arrow Connector 31"/>
          <p:cNvCxnSpPr>
            <a:cxnSpLocks noChangeShapeType="1"/>
            <a:stCxn id="36868" idx="3"/>
            <a:endCxn id="36871" idx="0"/>
          </p:cNvCxnSpPr>
          <p:nvPr/>
        </p:nvCxnSpPr>
        <p:spPr bwMode="auto">
          <a:xfrm>
            <a:off x="3833984" y="2862020"/>
            <a:ext cx="1290910" cy="1174239"/>
          </a:xfrm>
          <a:prstGeom prst="straightConnector1">
            <a:avLst/>
          </a:prstGeom>
          <a:noFill/>
          <a:ln w="19050" algn="ctr">
            <a:solidFill>
              <a:schemeClr val="bg1"/>
            </a:solidFill>
            <a:round/>
            <a:headEnd/>
            <a:tailEnd type="arrow" w="med" len="med"/>
          </a:ln>
        </p:spPr>
      </p:cxnSp>
      <p:sp>
        <p:nvSpPr>
          <p:cNvPr id="36876" name="Flowchart: Process 36"/>
          <p:cNvSpPr>
            <a:spLocks noChangeArrowheads="1"/>
          </p:cNvSpPr>
          <p:nvPr/>
        </p:nvSpPr>
        <p:spPr bwMode="auto">
          <a:xfrm>
            <a:off x="3753661" y="5582534"/>
            <a:ext cx="1524709" cy="906838"/>
          </a:xfrm>
          <a:prstGeom prst="flowChartProcess">
            <a:avLst/>
          </a:prstGeom>
          <a:noFill/>
          <a:ln w="25400" algn="ctr">
            <a:solidFill>
              <a:srgbClr val="92D050"/>
            </a:solidFill>
            <a:miter lim="800000"/>
            <a:headEnd/>
            <a:tailEnd/>
          </a:ln>
        </p:spPr>
        <p:txBody>
          <a:bodyPr lIns="91432" tIns="45716" rIns="91432" bIns="45716" anchor="ctr"/>
          <a:lstStyle/>
          <a:p>
            <a:r>
              <a:rPr lang="en-US" altLang="en-US" sz="1600" b="1" dirty="0">
                <a:effectLst/>
                <a:latin typeface="Times New Roman" pitchFamily="18" charset="0"/>
              </a:rPr>
              <a:t>Public Shellfish Fishery Areas</a:t>
            </a:r>
          </a:p>
        </p:txBody>
      </p:sp>
      <p:sp>
        <p:nvSpPr>
          <p:cNvPr id="36877" name="Flowchart: Process 37"/>
          <p:cNvSpPr>
            <a:spLocks noChangeArrowheads="1"/>
          </p:cNvSpPr>
          <p:nvPr/>
        </p:nvSpPr>
        <p:spPr bwMode="auto">
          <a:xfrm>
            <a:off x="5681420" y="5582534"/>
            <a:ext cx="1583516" cy="906838"/>
          </a:xfrm>
          <a:prstGeom prst="flowChartProcess">
            <a:avLst/>
          </a:prstGeom>
          <a:noFill/>
          <a:ln w="25400" algn="ctr">
            <a:solidFill>
              <a:srgbClr val="92D050"/>
            </a:solidFill>
            <a:miter lim="800000"/>
            <a:headEnd/>
            <a:tailEnd/>
          </a:ln>
        </p:spPr>
        <p:txBody>
          <a:bodyPr lIns="91432" tIns="45716" rIns="91432" bIns="45716" anchor="ctr"/>
          <a:lstStyle/>
          <a:p>
            <a:r>
              <a:rPr lang="en-US" altLang="en-US" sz="1600" b="1" dirty="0">
                <a:effectLst/>
                <a:latin typeface="Times New Roman" pitchFamily="18" charset="0"/>
              </a:rPr>
              <a:t>Aquaculture</a:t>
            </a:r>
          </a:p>
        </p:txBody>
      </p:sp>
      <p:sp>
        <p:nvSpPr>
          <p:cNvPr id="36878" name="Flowchart: Process 40"/>
          <p:cNvSpPr>
            <a:spLocks noChangeArrowheads="1"/>
          </p:cNvSpPr>
          <p:nvPr/>
        </p:nvSpPr>
        <p:spPr bwMode="auto">
          <a:xfrm>
            <a:off x="2307841" y="4047885"/>
            <a:ext cx="1333940" cy="773137"/>
          </a:xfrm>
          <a:prstGeom prst="flowChartProcess">
            <a:avLst/>
          </a:prstGeom>
          <a:noFill/>
          <a:ln w="25400" algn="ctr">
            <a:solidFill>
              <a:srgbClr val="800000"/>
            </a:solidFill>
            <a:miter lim="800000"/>
            <a:headEnd/>
            <a:tailEnd/>
          </a:ln>
        </p:spPr>
        <p:txBody>
          <a:bodyPr lIns="91432" tIns="45716" rIns="91432" bIns="45716" anchor="ctr"/>
          <a:lstStyle/>
          <a:p>
            <a:r>
              <a:rPr lang="en-US" altLang="en-US" sz="1600" b="1" dirty="0">
                <a:solidFill>
                  <a:schemeClr val="bg1"/>
                </a:solidFill>
                <a:effectLst/>
                <a:latin typeface="Times New Roman" pitchFamily="18" charset="0"/>
              </a:rPr>
              <a:t>Ten Point Plan</a:t>
            </a:r>
          </a:p>
        </p:txBody>
      </p:sp>
      <p:cxnSp>
        <p:nvCxnSpPr>
          <p:cNvPr id="36879" name="Straight Arrow Connector 42"/>
          <p:cNvCxnSpPr>
            <a:cxnSpLocks noChangeShapeType="1"/>
            <a:endCxn id="36878" idx="0"/>
          </p:cNvCxnSpPr>
          <p:nvPr/>
        </p:nvCxnSpPr>
        <p:spPr bwMode="auto">
          <a:xfrm>
            <a:off x="2720933" y="3350318"/>
            <a:ext cx="253879" cy="685942"/>
          </a:xfrm>
          <a:prstGeom prst="straightConnector1">
            <a:avLst/>
          </a:prstGeom>
          <a:noFill/>
          <a:ln w="19050" algn="ctr">
            <a:solidFill>
              <a:schemeClr val="bg1"/>
            </a:solidFill>
            <a:round/>
            <a:headEnd/>
            <a:tailEnd type="arrow" w="med" len="med"/>
          </a:ln>
        </p:spPr>
      </p:cxnSp>
      <p:cxnSp>
        <p:nvCxnSpPr>
          <p:cNvPr id="36880" name="Straight Arrow Connector 45"/>
          <p:cNvCxnSpPr>
            <a:cxnSpLocks noChangeShapeType="1"/>
            <a:stCxn id="36878" idx="2"/>
          </p:cNvCxnSpPr>
          <p:nvPr/>
        </p:nvCxnSpPr>
        <p:spPr bwMode="auto">
          <a:xfrm flipH="1">
            <a:off x="2652084" y="4832649"/>
            <a:ext cx="322728" cy="770231"/>
          </a:xfrm>
          <a:prstGeom prst="straightConnector1">
            <a:avLst/>
          </a:prstGeom>
          <a:noFill/>
          <a:ln w="19050" algn="ctr">
            <a:solidFill>
              <a:schemeClr val="bg1"/>
            </a:solidFill>
            <a:round/>
            <a:headEnd/>
            <a:tailEnd type="arrow" w="med" len="med"/>
          </a:ln>
        </p:spPr>
      </p:cxnSp>
      <p:cxnSp>
        <p:nvCxnSpPr>
          <p:cNvPr id="36881" name="Straight Arrow Connector 42"/>
          <p:cNvCxnSpPr>
            <a:cxnSpLocks noChangeShapeType="1"/>
          </p:cNvCxnSpPr>
          <p:nvPr/>
        </p:nvCxnSpPr>
        <p:spPr bwMode="auto">
          <a:xfrm rot="5400000">
            <a:off x="962501" y="4489112"/>
            <a:ext cx="2301973" cy="24384"/>
          </a:xfrm>
          <a:prstGeom prst="curvedConnector3">
            <a:avLst>
              <a:gd name="adj1" fmla="val 50000"/>
            </a:avLst>
          </a:prstGeom>
          <a:noFill/>
          <a:ln w="19050" algn="ctr">
            <a:solidFill>
              <a:schemeClr val="bg1"/>
            </a:solidFill>
            <a:round/>
            <a:headEnd/>
            <a:tailEnd type="arrow" w="med" len="med"/>
          </a:ln>
        </p:spPr>
      </p:cxnSp>
      <p:sp>
        <p:nvSpPr>
          <p:cNvPr id="21" name="Rectangle 2"/>
          <p:cNvSpPr txBox="1">
            <a:spLocks/>
          </p:cNvSpPr>
          <p:nvPr/>
        </p:nvSpPr>
        <p:spPr>
          <a:xfrm>
            <a:off x="489284" y="304800"/>
            <a:ext cx="8229600" cy="609600"/>
          </a:xfrm>
          <a:prstGeom prst="rect">
            <a:avLst/>
          </a:prstGeom>
        </p:spPr>
        <p:txBody>
          <a:bodyPr/>
          <a:lst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dirty="0" smtClean="0">
                <a:effectLst/>
                <a:latin typeface="Times New Roman" pitchFamily="18" charset="0"/>
              </a:rPr>
              <a:t>Science Based Oyster Restoration Plan</a:t>
            </a:r>
            <a:r>
              <a:rPr lang="en-US" altLang="en-US" sz="2600" dirty="0" smtClean="0">
                <a:effectLst/>
                <a:latin typeface="Times New Roman" pitchFamily="18" charset="0"/>
              </a:rPr>
              <a:t> </a:t>
            </a:r>
            <a:br>
              <a:rPr lang="en-US" altLang="en-US" sz="2600" dirty="0" smtClean="0">
                <a:effectLst/>
                <a:latin typeface="Times New Roman" pitchFamily="18" charset="0"/>
              </a:rPr>
            </a:br>
            <a:endParaRPr lang="en-US" altLang="en-US" sz="2600" dirty="0" smtClean="0">
              <a:effectLst/>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umsalavg"/>
          <p:cNvPicPr>
            <a:picLocks noChangeAspect="1" noChangeArrowheads="1"/>
          </p:cNvPicPr>
          <p:nvPr/>
        </p:nvPicPr>
        <p:blipFill>
          <a:blip r:embed="rId2"/>
          <a:srcRect/>
          <a:stretch>
            <a:fillRect/>
          </a:stretch>
        </p:blipFill>
        <p:spPr bwMode="auto">
          <a:xfrm>
            <a:off x="107522" y="685800"/>
            <a:ext cx="4769278" cy="6172200"/>
          </a:xfrm>
          <a:prstGeom prst="rect">
            <a:avLst/>
          </a:prstGeom>
          <a:noFill/>
          <a:ln w="9525">
            <a:noFill/>
            <a:miter lim="800000"/>
            <a:headEnd/>
            <a:tailEnd/>
          </a:ln>
        </p:spPr>
      </p:pic>
      <p:sp>
        <p:nvSpPr>
          <p:cNvPr id="33795" name="Rectangle 3"/>
          <p:cNvSpPr>
            <a:spLocks noGrp="1" noChangeArrowheads="1"/>
          </p:cNvSpPr>
          <p:nvPr>
            <p:ph type="title"/>
          </p:nvPr>
        </p:nvSpPr>
        <p:spPr>
          <a:xfrm>
            <a:off x="371205" y="304800"/>
            <a:ext cx="8305800" cy="1066800"/>
          </a:xfrm>
          <a:solidFill>
            <a:srgbClr val="FFFFFF"/>
          </a:solidFill>
        </p:spPr>
        <p:txBody>
          <a:bodyPr anchor="t"/>
          <a:lstStyle/>
          <a:p>
            <a:r>
              <a:rPr lang="en-US" altLang="en-US" sz="2800" dirty="0" smtClean="0"/>
              <a:t>Planning </a:t>
            </a:r>
            <a:r>
              <a:rPr lang="en-US" altLang="en-US" sz="2800" dirty="0"/>
              <a:t>a</a:t>
            </a:r>
            <a:r>
              <a:rPr lang="en-US" altLang="en-US" sz="2800" dirty="0" smtClean="0"/>
              <a:t>round salinity which affects</a:t>
            </a:r>
            <a:br>
              <a:rPr lang="en-US" altLang="en-US" sz="2800" dirty="0" smtClean="0"/>
            </a:br>
            <a:r>
              <a:rPr lang="en-US" altLang="en-US" sz="2800" dirty="0" smtClean="0"/>
              <a:t>recruitment and survival</a:t>
            </a:r>
            <a:endParaRPr lang="en-US" altLang="en-US" sz="2800" dirty="0" smtClean="0">
              <a:solidFill>
                <a:schemeClr val="tx1"/>
              </a:solidFill>
            </a:endParaRPr>
          </a:p>
        </p:txBody>
      </p:sp>
      <p:pic>
        <p:nvPicPr>
          <p:cNvPr id="6" name="Picture 5" descr="Spat 2013"/>
          <p:cNvPicPr>
            <a:picLocks noChangeAspect="1" noChangeArrowheads="1"/>
          </p:cNvPicPr>
          <p:nvPr/>
        </p:nvPicPr>
        <p:blipFill>
          <a:blip r:embed="rId3"/>
          <a:srcRect l="5423" t="5556" r="5423" b="12222"/>
          <a:stretch>
            <a:fillRect/>
          </a:stretch>
        </p:blipFill>
        <p:spPr bwMode="auto">
          <a:xfrm>
            <a:off x="4876800" y="1447800"/>
            <a:ext cx="3780954" cy="4580594"/>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0"/>
          <p:cNvSpPr>
            <a:spLocks noChangeArrowheads="1"/>
          </p:cNvSpPr>
          <p:nvPr/>
        </p:nvSpPr>
        <p:spPr bwMode="auto">
          <a:xfrm>
            <a:off x="134938" y="1219200"/>
            <a:ext cx="4191000" cy="5053012"/>
          </a:xfrm>
          <a:prstGeom prst="rect">
            <a:avLst/>
          </a:prstGeom>
          <a:noFill/>
          <a:ln w="9525">
            <a:noFill/>
            <a:miter lim="800000"/>
            <a:headEnd/>
            <a:tailEnd/>
          </a:ln>
        </p:spPr>
        <p:txBody>
          <a:bodyPr/>
          <a:lstStyle/>
          <a:p>
            <a:pPr marL="342900" indent="-342900" algn="l">
              <a:spcBef>
                <a:spcPct val="20000"/>
              </a:spcBef>
              <a:buFontTx/>
              <a:buChar char="•"/>
            </a:pPr>
            <a:r>
              <a:rPr lang="en-US" altLang="en-US" sz="2200" dirty="0">
                <a:solidFill>
                  <a:srgbClr val="C00000"/>
                </a:solidFill>
                <a:effectLst/>
                <a:latin typeface="Times New Roman" pitchFamily="18" charset="0"/>
                <a:ea typeface="MS PGothic" pitchFamily="34" charset="-128"/>
              </a:rPr>
              <a:t>Protects 24% of oyster habitat.</a:t>
            </a:r>
          </a:p>
          <a:p>
            <a:pPr marL="342900" indent="-342900" algn="l">
              <a:spcBef>
                <a:spcPct val="20000"/>
              </a:spcBef>
              <a:buFontTx/>
              <a:buChar char="•"/>
            </a:pPr>
            <a:r>
              <a:rPr lang="en-US" altLang="en-US" sz="2200" dirty="0">
                <a:effectLst/>
                <a:latin typeface="Times New Roman" pitchFamily="18" charset="0"/>
                <a:ea typeface="MS PGothic" pitchFamily="34" charset="-128"/>
              </a:rPr>
              <a:t>Leave 76% for harvest.</a:t>
            </a:r>
          </a:p>
          <a:p>
            <a:pPr marL="342900" indent="-342900" algn="l">
              <a:spcBef>
                <a:spcPct val="20000"/>
              </a:spcBef>
              <a:buFontTx/>
              <a:buChar char="•"/>
            </a:pPr>
            <a:r>
              <a:rPr lang="en-US" altLang="en-US" sz="2200" dirty="0">
                <a:solidFill>
                  <a:srgbClr val="A50021"/>
                </a:solidFill>
                <a:effectLst/>
                <a:latin typeface="Times New Roman" pitchFamily="18" charset="0"/>
                <a:ea typeface="MS PGothic" pitchFamily="34" charset="-128"/>
              </a:rPr>
              <a:t>A best bars analysis was conducted to determine most productive oyster bars.</a:t>
            </a:r>
          </a:p>
          <a:p>
            <a:pPr marL="342900" indent="-342900" algn="l">
              <a:spcBef>
                <a:spcPct val="20000"/>
              </a:spcBef>
              <a:buFontTx/>
              <a:buChar char="•"/>
            </a:pPr>
            <a:r>
              <a:rPr lang="en-US" altLang="en-US" sz="2200" dirty="0">
                <a:solidFill>
                  <a:srgbClr val="000000"/>
                </a:solidFill>
                <a:effectLst/>
                <a:latin typeface="Times New Roman" pitchFamily="18" charset="0"/>
                <a:ea typeface="MS PGothic" pitchFamily="34" charset="-128"/>
              </a:rPr>
              <a:t>50% of best bars were left for harvest and 50% protected.</a:t>
            </a:r>
          </a:p>
          <a:p>
            <a:pPr marL="342900" indent="-342900" algn="l">
              <a:spcBef>
                <a:spcPct val="20000"/>
              </a:spcBef>
              <a:buFontTx/>
              <a:buChar char="•"/>
            </a:pPr>
            <a:r>
              <a:rPr lang="en-US" altLang="en-US" sz="2200" dirty="0">
                <a:solidFill>
                  <a:srgbClr val="A50021"/>
                </a:solidFill>
                <a:effectLst/>
                <a:latin typeface="Times New Roman" pitchFamily="18" charset="0"/>
                <a:ea typeface="MS PGothic" pitchFamily="34" charset="-128"/>
              </a:rPr>
              <a:t>Best bars are a small fraction of sanctuary areas – most are remnant bars that have restoration potential but have supported minimal harvest</a:t>
            </a:r>
            <a:r>
              <a:rPr lang="en-US" altLang="en-US" sz="2200" dirty="0" smtClean="0">
                <a:solidFill>
                  <a:srgbClr val="A50021"/>
                </a:solidFill>
                <a:effectLst/>
                <a:latin typeface="Times New Roman" pitchFamily="18" charset="0"/>
                <a:ea typeface="MS PGothic" pitchFamily="34" charset="-128"/>
              </a:rPr>
              <a:t>.</a:t>
            </a:r>
          </a:p>
        </p:txBody>
      </p:sp>
      <p:sp>
        <p:nvSpPr>
          <p:cNvPr id="39940" name="Rectangle 30"/>
          <p:cNvSpPr>
            <a:spLocks noChangeArrowheads="1"/>
          </p:cNvSpPr>
          <p:nvPr/>
        </p:nvSpPr>
        <p:spPr bwMode="auto">
          <a:xfrm>
            <a:off x="990600" y="304800"/>
            <a:ext cx="6781800" cy="533400"/>
          </a:xfrm>
          <a:prstGeom prst="rect">
            <a:avLst/>
          </a:prstGeom>
          <a:solidFill>
            <a:schemeClr val="bg1"/>
          </a:solidFill>
          <a:ln w="9525">
            <a:noFill/>
            <a:miter lim="800000"/>
            <a:headEnd/>
            <a:tailEnd/>
          </a:ln>
        </p:spPr>
        <p:txBody>
          <a:bodyPr/>
          <a:lstStyle/>
          <a:p>
            <a:pPr marL="342900" indent="-342900">
              <a:spcBef>
                <a:spcPct val="20000"/>
              </a:spcBef>
            </a:pPr>
            <a:r>
              <a:rPr lang="en-US" altLang="en-US" sz="2400" b="1" dirty="0">
                <a:solidFill>
                  <a:srgbClr val="000099"/>
                </a:solidFill>
                <a:effectLst/>
                <a:latin typeface="Times New Roman" pitchFamily="18" charset="0"/>
                <a:ea typeface="MS PGothic" pitchFamily="34" charset="-128"/>
              </a:rPr>
              <a:t>Maryland Oyster </a:t>
            </a:r>
            <a:r>
              <a:rPr lang="en-US" altLang="en-US" sz="2400" b="1" dirty="0" smtClean="0">
                <a:solidFill>
                  <a:srgbClr val="000099"/>
                </a:solidFill>
                <a:effectLst/>
                <a:latin typeface="Times New Roman" pitchFamily="18" charset="0"/>
                <a:ea typeface="MS PGothic" pitchFamily="34" charset="-128"/>
              </a:rPr>
              <a:t>Sanctuaries Established </a:t>
            </a:r>
            <a:r>
              <a:rPr lang="en-US" altLang="en-US" sz="2400" b="1" dirty="0">
                <a:solidFill>
                  <a:srgbClr val="000099"/>
                </a:solidFill>
                <a:effectLst/>
                <a:latin typeface="Times New Roman" pitchFamily="18" charset="0"/>
                <a:ea typeface="MS PGothic" pitchFamily="34" charset="-128"/>
              </a:rPr>
              <a:t>in 2010</a:t>
            </a:r>
          </a:p>
        </p:txBody>
      </p:sp>
      <p:graphicFrame>
        <p:nvGraphicFramePr>
          <p:cNvPr id="2" name="Object 1"/>
          <p:cNvGraphicFramePr>
            <a:graphicFrameLocks noChangeAspect="1"/>
          </p:cNvGraphicFramePr>
          <p:nvPr>
            <p:extLst>
              <p:ext uri="{D42A27DB-BD31-4B8C-83A1-F6EECF244321}">
                <p14:modId xmlns:p14="http://schemas.microsoft.com/office/powerpoint/2010/main" val="1134039862"/>
              </p:ext>
            </p:extLst>
          </p:nvPr>
        </p:nvGraphicFramePr>
        <p:xfrm>
          <a:off x="4446872" y="990600"/>
          <a:ext cx="4281078" cy="5540375"/>
        </p:xfrm>
        <a:graphic>
          <a:graphicData uri="http://schemas.openxmlformats.org/presentationml/2006/ole">
            <mc:AlternateContent xmlns:mc="http://schemas.openxmlformats.org/markup-compatibility/2006">
              <mc:Choice xmlns:v="urn:schemas-microsoft-com:vml" Requires="v">
                <p:oleObj spid="_x0000_s57351" name="Acrobat Document" r:id="rId3" imgW="5829233" imgH="7543775" progId="AcroExch.Document.7">
                  <p:embed/>
                </p:oleObj>
              </mc:Choice>
              <mc:Fallback>
                <p:oleObj name="Acrobat Document" r:id="rId3" imgW="5829233" imgH="7543775" progId="AcroExch.Document.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872" y="990600"/>
                        <a:ext cx="4281078" cy="5540375"/>
                      </a:xfrm>
                      <a:prstGeom prst="rect">
                        <a:avLst/>
                      </a:prstGeom>
                      <a:noFill/>
                      <a:ln>
                        <a:noFill/>
                      </a:ln>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tephanie.Westby\Desktop\Oyster Projects\Harris Creek\Harris- photos\from Steve Allen 11 6 2013\DSC_0418.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7000" contrast="-35000"/>
                    </a14:imgEffect>
                  </a14:imgLayer>
                </a14:imgProps>
              </a:ext>
            </a:extLst>
          </a:blip>
          <a:srcRect/>
          <a:stretch>
            <a:fillRect/>
          </a:stretch>
        </p:blipFill>
        <p:spPr bwMode="auto">
          <a:xfrm>
            <a:off x="0" y="0"/>
            <a:ext cx="9144000" cy="6934200"/>
          </a:xfrm>
          <a:prstGeom prst="rect">
            <a:avLst/>
          </a:prstGeom>
          <a:noFill/>
          <a:ln w="9525">
            <a:noFill/>
            <a:miter lim="800000"/>
            <a:headEnd/>
            <a:tailEnd/>
          </a:ln>
        </p:spPr>
      </p:pic>
      <p:sp>
        <p:nvSpPr>
          <p:cNvPr id="37891" name="Text Box 2"/>
          <p:cNvSpPr txBox="1">
            <a:spLocks noChangeArrowheads="1"/>
          </p:cNvSpPr>
          <p:nvPr/>
        </p:nvSpPr>
        <p:spPr bwMode="auto">
          <a:xfrm>
            <a:off x="101600" y="228600"/>
            <a:ext cx="8940800" cy="518163"/>
          </a:xfrm>
          <a:prstGeom prst="rect">
            <a:avLst/>
          </a:prstGeom>
          <a:noFill/>
          <a:ln w="9525">
            <a:noFill/>
            <a:miter lim="800000"/>
            <a:headEnd/>
            <a:tailEnd/>
          </a:ln>
        </p:spPr>
        <p:txBody>
          <a:bodyPr lIns="86433" tIns="43216" rIns="86433" bIns="43216">
            <a:spAutoFit/>
          </a:bodyPr>
          <a:lstStyle/>
          <a:p>
            <a:pPr defTabSz="865188">
              <a:tabLst>
                <a:tab pos="539750" algn="l"/>
              </a:tabLst>
            </a:pPr>
            <a:r>
              <a:rPr lang="en-US" altLang="en-US" sz="2800" dirty="0">
                <a:solidFill>
                  <a:srgbClr val="A50021"/>
                </a:solidFill>
                <a:effectLst/>
                <a:latin typeface="Times New Roman" pitchFamily="18" charset="0"/>
                <a:cs typeface="Times New Roman" pitchFamily="18" charset="0"/>
              </a:rPr>
              <a:t>  </a:t>
            </a:r>
            <a:r>
              <a:rPr lang="en-US" altLang="en-US" sz="2400" b="1" dirty="0" smtClean="0">
                <a:solidFill>
                  <a:srgbClr val="A50021"/>
                </a:solidFill>
                <a:effectLst/>
                <a:latin typeface="Times New Roman" pitchFamily="18" charset="0"/>
                <a:cs typeface="Times New Roman" pitchFamily="18" charset="0"/>
              </a:rPr>
              <a:t>Creating the “Engines” that drive Bay-Wide Oyster Restoration  </a:t>
            </a:r>
            <a:endParaRPr lang="en-US" altLang="en-US" sz="2400" b="1" dirty="0">
              <a:solidFill>
                <a:srgbClr val="A50021"/>
              </a:solidFill>
              <a:effectLst/>
              <a:latin typeface="Times New Roman" pitchFamily="18" charset="0"/>
              <a:cs typeface="Times New Roman" pitchFamily="18" charset="0"/>
            </a:endParaRPr>
          </a:p>
        </p:txBody>
      </p:sp>
      <p:sp>
        <p:nvSpPr>
          <p:cNvPr id="6" name="TextBox 5"/>
          <p:cNvSpPr txBox="1"/>
          <p:nvPr/>
        </p:nvSpPr>
        <p:spPr>
          <a:xfrm>
            <a:off x="304800" y="762000"/>
            <a:ext cx="8458200" cy="5940088"/>
          </a:xfrm>
          <a:prstGeom prst="rect">
            <a:avLst/>
          </a:prstGeom>
          <a:noFill/>
        </p:spPr>
        <p:txBody>
          <a:bodyPr wrap="square" rtlCol="0">
            <a:spAutoFit/>
          </a:bodyPr>
          <a:lstStyle/>
          <a:p>
            <a:r>
              <a:rPr lang="en-US" b="1" i="1" dirty="0" smtClean="0">
                <a:solidFill>
                  <a:srgbClr val="FF5050"/>
                </a:solidFill>
                <a:effectLst/>
                <a:latin typeface="Calibri" pitchFamily="34" charset="0"/>
              </a:rPr>
              <a:t>  </a:t>
            </a:r>
            <a:r>
              <a:rPr lang="en-US" b="1" i="1" dirty="0" smtClean="0">
                <a:solidFill>
                  <a:srgbClr val="CC0000"/>
                </a:solidFill>
                <a:effectLst/>
                <a:latin typeface="Calibri" pitchFamily="34" charset="0"/>
              </a:rPr>
              <a:t>Within the expanded sanctuary network, and as recommended by the PEIS, Maryland and Virginia are focused on large-scale restoration of selected tributaries to drive bay-wide restoration of the oyster population.</a:t>
            </a:r>
          </a:p>
          <a:p>
            <a:endParaRPr lang="en-US" b="1" i="1" dirty="0" smtClean="0">
              <a:solidFill>
                <a:schemeClr val="bg1"/>
              </a:solidFill>
              <a:effectLst/>
              <a:latin typeface="Calibri" pitchFamily="34" charset="0"/>
            </a:endParaRPr>
          </a:p>
          <a:p>
            <a:pPr algn="l">
              <a:buFont typeface="Arial" pitchFamily="34" charset="0"/>
              <a:buChar char="•"/>
            </a:pPr>
            <a:r>
              <a:rPr lang="en-US" b="1" dirty="0" smtClean="0">
                <a:solidFill>
                  <a:schemeClr val="bg1"/>
                </a:solidFill>
                <a:effectLst/>
                <a:latin typeface="Calibri" pitchFamily="34" charset="0"/>
              </a:rPr>
              <a:t>  As per the 2014 Bay Agreement, Maryland and Virginia are committed to restoring oyster populations in 10 tributaries – 5 in each state – by 2025.</a:t>
            </a:r>
          </a:p>
          <a:p>
            <a:pPr algn="l">
              <a:buFont typeface="Arial" pitchFamily="34" charset="0"/>
              <a:buChar char="•"/>
            </a:pPr>
            <a:endParaRPr lang="en-US" b="1" i="1" dirty="0" smtClean="0">
              <a:solidFill>
                <a:schemeClr val="bg1"/>
              </a:solidFill>
              <a:effectLst/>
              <a:latin typeface="Calibri" pitchFamily="34" charset="0"/>
            </a:endParaRPr>
          </a:p>
          <a:p>
            <a:pPr algn="l">
              <a:buFont typeface="Arial" pitchFamily="34" charset="0"/>
              <a:buChar char="•"/>
            </a:pPr>
            <a:r>
              <a:rPr lang="en-US" b="1" i="1" dirty="0" smtClean="0">
                <a:solidFill>
                  <a:schemeClr val="bg1"/>
                </a:solidFill>
                <a:effectLst/>
                <a:latin typeface="Calibri" pitchFamily="34" charset="0"/>
              </a:rPr>
              <a:t>   </a:t>
            </a:r>
            <a:r>
              <a:rPr lang="en-US" b="1" dirty="0" smtClean="0">
                <a:solidFill>
                  <a:schemeClr val="bg1"/>
                </a:solidFill>
                <a:effectLst/>
                <a:latin typeface="Calibri" pitchFamily="34" charset="0"/>
              </a:rPr>
              <a:t>Within Maryland:</a:t>
            </a:r>
          </a:p>
          <a:p>
            <a:pPr lvl="1" algn="l">
              <a:buFont typeface="Arial" pitchFamily="34" charset="0"/>
              <a:buChar char="•"/>
            </a:pPr>
            <a:r>
              <a:rPr lang="en-US" b="1" i="1" dirty="0" smtClean="0">
                <a:solidFill>
                  <a:schemeClr val="bg1"/>
                </a:solidFill>
                <a:effectLst/>
                <a:latin typeface="Calibri" pitchFamily="34" charset="0"/>
              </a:rPr>
              <a:t>  </a:t>
            </a:r>
            <a:r>
              <a:rPr lang="en-US" b="1" dirty="0" smtClean="0">
                <a:solidFill>
                  <a:schemeClr val="bg1"/>
                </a:solidFill>
                <a:effectLst/>
                <a:latin typeface="Calibri" pitchFamily="34" charset="0"/>
              </a:rPr>
              <a:t>2 tributaries are well toward completion – Harris Creek (DNR and USACE co-leads) and Little </a:t>
            </a:r>
            <a:r>
              <a:rPr lang="en-US" b="1" dirty="0" err="1" smtClean="0">
                <a:solidFill>
                  <a:schemeClr val="bg1"/>
                </a:solidFill>
                <a:effectLst/>
                <a:latin typeface="Calibri" pitchFamily="34" charset="0"/>
              </a:rPr>
              <a:t>Choptank</a:t>
            </a:r>
            <a:r>
              <a:rPr lang="en-US" b="1" dirty="0" smtClean="0">
                <a:solidFill>
                  <a:schemeClr val="bg1"/>
                </a:solidFill>
                <a:effectLst/>
                <a:latin typeface="Calibri" pitchFamily="34" charset="0"/>
              </a:rPr>
              <a:t> (DNR lead).</a:t>
            </a:r>
          </a:p>
          <a:p>
            <a:pPr lvl="1" algn="l">
              <a:buFont typeface="Arial" pitchFamily="34" charset="0"/>
              <a:buChar char="•"/>
            </a:pPr>
            <a:r>
              <a:rPr lang="en-US" b="1" i="1" dirty="0" smtClean="0">
                <a:solidFill>
                  <a:schemeClr val="bg1"/>
                </a:solidFill>
                <a:effectLst/>
                <a:latin typeface="Calibri" pitchFamily="34" charset="0"/>
              </a:rPr>
              <a:t>  </a:t>
            </a:r>
            <a:r>
              <a:rPr lang="en-US" b="1" dirty="0" smtClean="0">
                <a:solidFill>
                  <a:schemeClr val="bg1"/>
                </a:solidFill>
                <a:effectLst/>
                <a:latin typeface="Calibri" pitchFamily="34" charset="0"/>
              </a:rPr>
              <a:t>1 is about to begin – </a:t>
            </a:r>
            <a:r>
              <a:rPr lang="en-US" b="1" dirty="0" err="1" smtClean="0">
                <a:solidFill>
                  <a:schemeClr val="bg1"/>
                </a:solidFill>
                <a:effectLst/>
                <a:latin typeface="Calibri" pitchFamily="34" charset="0"/>
              </a:rPr>
              <a:t>Tred</a:t>
            </a:r>
            <a:r>
              <a:rPr lang="en-US" b="1" dirty="0" smtClean="0">
                <a:solidFill>
                  <a:schemeClr val="bg1"/>
                </a:solidFill>
                <a:effectLst/>
                <a:latin typeface="Calibri" pitchFamily="34" charset="0"/>
              </a:rPr>
              <a:t> Avon (USACE lead).</a:t>
            </a:r>
          </a:p>
          <a:p>
            <a:pPr lvl="1" algn="l">
              <a:buFont typeface="Arial" pitchFamily="34" charset="0"/>
              <a:buChar char="•"/>
            </a:pPr>
            <a:endParaRPr lang="en-US" b="1" i="1" dirty="0" smtClean="0">
              <a:solidFill>
                <a:schemeClr val="bg1"/>
              </a:solidFill>
              <a:effectLst/>
              <a:latin typeface="Calibri" pitchFamily="34" charset="0"/>
            </a:endParaRPr>
          </a:p>
          <a:p>
            <a:pPr algn="l">
              <a:buFont typeface="Arial" pitchFamily="34" charset="0"/>
              <a:buChar char="•"/>
            </a:pPr>
            <a:r>
              <a:rPr lang="en-US" b="1" i="1" dirty="0" smtClean="0">
                <a:solidFill>
                  <a:schemeClr val="bg1"/>
                </a:solidFill>
                <a:effectLst/>
                <a:latin typeface="Calibri" pitchFamily="34" charset="0"/>
              </a:rPr>
              <a:t>  </a:t>
            </a:r>
            <a:r>
              <a:rPr lang="en-US" b="1" dirty="0" smtClean="0">
                <a:solidFill>
                  <a:schemeClr val="bg1"/>
                </a:solidFill>
                <a:effectLst/>
                <a:latin typeface="Calibri" pitchFamily="34" charset="0"/>
              </a:rPr>
              <a:t>DNR and partners are committed to conducting a scientific evaluation of the success of these efforts and submitting a report by June, 2016.</a:t>
            </a:r>
          </a:p>
          <a:p>
            <a:pPr algn="l">
              <a:buFont typeface="Arial" pitchFamily="34" charset="0"/>
              <a:buChar char="•"/>
            </a:pPr>
            <a:endParaRPr lang="en-US" b="1" i="1" dirty="0" smtClean="0">
              <a:solidFill>
                <a:schemeClr val="bg1"/>
              </a:solidFill>
              <a:effectLst/>
              <a:latin typeface="Calibri" pitchFamily="34" charset="0"/>
            </a:endParaRPr>
          </a:p>
          <a:p>
            <a:pPr algn="l">
              <a:buFont typeface="Arial" pitchFamily="34" charset="0"/>
              <a:buChar char="•"/>
            </a:pPr>
            <a:r>
              <a:rPr lang="en-US" b="1" i="1" dirty="0" smtClean="0">
                <a:solidFill>
                  <a:schemeClr val="bg1"/>
                </a:solidFill>
                <a:effectLst/>
                <a:latin typeface="Calibri" pitchFamily="34" charset="0"/>
              </a:rPr>
              <a:t>  </a:t>
            </a:r>
            <a:r>
              <a:rPr lang="en-US" b="1" dirty="0" smtClean="0">
                <a:solidFill>
                  <a:schemeClr val="bg1"/>
                </a:solidFill>
                <a:effectLst/>
                <a:latin typeface="Calibri" pitchFamily="34" charset="0"/>
              </a:rPr>
              <a:t>Based on the findings of that evaluation, DNR is committed to working with the waterman community, scientists, and other stakeholders to designing and implementing an appropriate approach to the remaining two tributaries by 2025</a:t>
            </a:r>
            <a:endParaRPr lang="en-US" b="1" i="1" dirty="0">
              <a:solidFill>
                <a:schemeClr val="bg1"/>
              </a:solidFill>
              <a:effectLst/>
              <a:latin typeface="Calibri" pitchFamily="34" charset="0"/>
            </a:endParaRPr>
          </a:p>
        </p:txBody>
      </p:sp>
    </p:spTree>
    <p:extLst>
      <p:ext uri="{BB962C8B-B14F-4D97-AF65-F5344CB8AC3E}">
        <p14:creationId xmlns:p14="http://schemas.microsoft.com/office/powerpoint/2010/main" val="1117794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BC7FF"/>
        </a:solidFill>
        <a:effectLst/>
      </p:bgPr>
    </p:bg>
    <p:spTree>
      <p:nvGrpSpPr>
        <p:cNvPr id="1" name=""/>
        <p:cNvGrpSpPr/>
        <p:nvPr/>
      </p:nvGrpSpPr>
      <p:grpSpPr>
        <a:xfrm>
          <a:off x="0" y="0"/>
          <a:ext cx="0" cy="0"/>
          <a:chOff x="0" y="0"/>
          <a:chExt cx="0" cy="0"/>
        </a:xfrm>
      </p:grpSpPr>
      <p:sp>
        <p:nvSpPr>
          <p:cNvPr id="40962" name="TextBox 8"/>
          <p:cNvSpPr txBox="1">
            <a:spLocks noChangeArrowheads="1"/>
          </p:cNvSpPr>
          <p:nvPr/>
        </p:nvSpPr>
        <p:spPr bwMode="auto">
          <a:xfrm>
            <a:off x="0" y="3352800"/>
            <a:ext cx="4038600" cy="1754188"/>
          </a:xfrm>
          <a:prstGeom prst="rect">
            <a:avLst/>
          </a:prstGeom>
          <a:noFill/>
          <a:ln w="9525">
            <a:noFill/>
            <a:miter lim="800000"/>
            <a:headEnd/>
            <a:tailEnd/>
          </a:ln>
        </p:spPr>
        <p:txBody>
          <a:bodyPr>
            <a:spAutoFit/>
          </a:bodyPr>
          <a:lstStyle/>
          <a:p>
            <a:pPr algn="l"/>
            <a:r>
              <a:rPr lang="en-US" altLang="en-US" sz="1800" dirty="0">
                <a:solidFill>
                  <a:schemeClr val="bg1"/>
                </a:solidFill>
                <a:effectLst/>
                <a:latin typeface="Times New Roman" pitchFamily="18" charset="0"/>
              </a:rPr>
              <a:t>Sanctuaries Selected for Active Restoration Work:</a:t>
            </a:r>
          </a:p>
          <a:p>
            <a:pPr algn="l"/>
            <a:endParaRPr lang="en-US" altLang="en-US" sz="1800" dirty="0">
              <a:solidFill>
                <a:schemeClr val="bg1"/>
              </a:solidFill>
              <a:effectLst/>
              <a:latin typeface="Times New Roman" pitchFamily="18" charset="0"/>
            </a:endParaRPr>
          </a:p>
          <a:p>
            <a:pPr algn="l">
              <a:buFont typeface="Arial" charset="0"/>
              <a:buChar char="•"/>
            </a:pPr>
            <a:r>
              <a:rPr lang="en-US" altLang="en-US" sz="1800" dirty="0">
                <a:solidFill>
                  <a:schemeClr val="bg1"/>
                </a:solidFill>
                <a:effectLst/>
                <a:latin typeface="Times New Roman" pitchFamily="18" charset="0"/>
              </a:rPr>
              <a:t> Harris </a:t>
            </a:r>
            <a:r>
              <a:rPr lang="en-US" altLang="en-US" sz="1800" dirty="0" smtClean="0">
                <a:solidFill>
                  <a:schemeClr val="bg1"/>
                </a:solidFill>
                <a:effectLst/>
                <a:latin typeface="Times New Roman" pitchFamily="18" charset="0"/>
              </a:rPr>
              <a:t>Creek: DNR &amp; Corps Lead</a:t>
            </a:r>
            <a:endParaRPr lang="en-US" altLang="en-US" sz="1800" dirty="0">
              <a:solidFill>
                <a:schemeClr val="bg1"/>
              </a:solidFill>
              <a:effectLst/>
              <a:latin typeface="Times New Roman" pitchFamily="18" charset="0"/>
            </a:endParaRPr>
          </a:p>
          <a:p>
            <a:pPr algn="l">
              <a:buFont typeface="Arial" charset="0"/>
              <a:buChar char="•"/>
            </a:pPr>
            <a:r>
              <a:rPr lang="en-US" altLang="en-US" sz="1800" dirty="0">
                <a:solidFill>
                  <a:schemeClr val="bg1"/>
                </a:solidFill>
                <a:effectLst/>
                <a:latin typeface="Times New Roman" pitchFamily="18" charset="0"/>
              </a:rPr>
              <a:t> Little </a:t>
            </a:r>
            <a:r>
              <a:rPr lang="en-US" altLang="en-US" sz="1800" dirty="0" err="1">
                <a:solidFill>
                  <a:schemeClr val="bg1"/>
                </a:solidFill>
                <a:effectLst/>
                <a:latin typeface="Times New Roman" pitchFamily="18" charset="0"/>
              </a:rPr>
              <a:t>Choptank</a:t>
            </a:r>
            <a:r>
              <a:rPr lang="en-US" altLang="en-US" sz="1800" dirty="0">
                <a:solidFill>
                  <a:schemeClr val="bg1"/>
                </a:solidFill>
                <a:effectLst/>
                <a:latin typeface="Times New Roman" pitchFamily="18" charset="0"/>
              </a:rPr>
              <a:t> </a:t>
            </a:r>
            <a:r>
              <a:rPr lang="en-US" altLang="en-US" sz="1800" dirty="0" smtClean="0">
                <a:solidFill>
                  <a:schemeClr val="bg1"/>
                </a:solidFill>
                <a:effectLst/>
                <a:latin typeface="Times New Roman" pitchFamily="18" charset="0"/>
              </a:rPr>
              <a:t>River:  DNR Lead</a:t>
            </a:r>
            <a:endParaRPr lang="en-US" altLang="en-US" sz="1800" dirty="0">
              <a:solidFill>
                <a:schemeClr val="bg1"/>
              </a:solidFill>
              <a:effectLst/>
              <a:latin typeface="Times New Roman" pitchFamily="18" charset="0"/>
            </a:endParaRPr>
          </a:p>
          <a:p>
            <a:pPr algn="l">
              <a:buFont typeface="Arial" charset="0"/>
              <a:buChar char="•"/>
            </a:pPr>
            <a:r>
              <a:rPr lang="en-US" altLang="en-US" sz="1800" b="1" dirty="0">
                <a:solidFill>
                  <a:schemeClr val="bg1"/>
                </a:solidFill>
                <a:effectLst/>
                <a:latin typeface="Times New Roman" pitchFamily="18" charset="0"/>
              </a:rPr>
              <a:t> </a:t>
            </a:r>
            <a:r>
              <a:rPr lang="en-US" altLang="en-US" sz="1800" b="1" dirty="0" err="1">
                <a:solidFill>
                  <a:schemeClr val="bg1"/>
                </a:solidFill>
                <a:effectLst/>
                <a:latin typeface="Times New Roman" pitchFamily="18" charset="0"/>
              </a:rPr>
              <a:t>Tred</a:t>
            </a:r>
            <a:r>
              <a:rPr lang="en-US" altLang="en-US" sz="1800" b="1" dirty="0">
                <a:solidFill>
                  <a:schemeClr val="bg1"/>
                </a:solidFill>
                <a:effectLst/>
                <a:latin typeface="Times New Roman" pitchFamily="18" charset="0"/>
              </a:rPr>
              <a:t> </a:t>
            </a:r>
            <a:r>
              <a:rPr lang="en-US" altLang="en-US" sz="1800" b="1" dirty="0" smtClean="0">
                <a:solidFill>
                  <a:schemeClr val="bg1"/>
                </a:solidFill>
                <a:effectLst/>
                <a:latin typeface="Times New Roman" pitchFamily="18" charset="0"/>
              </a:rPr>
              <a:t>Avon:  USACE Lead </a:t>
            </a:r>
            <a:endParaRPr lang="en-US" altLang="en-US" sz="1800" b="1" dirty="0">
              <a:solidFill>
                <a:schemeClr val="bg1"/>
              </a:solidFill>
              <a:effectLst/>
              <a:latin typeface="Times New Roman" pitchFamily="18" charset="0"/>
            </a:endParaRPr>
          </a:p>
        </p:txBody>
      </p:sp>
      <p:pic>
        <p:nvPicPr>
          <p:cNvPr id="40963" name="Picture 2" descr="C:\Users\Stephanie.Westby\Desktop\Oyster Policy and Planning\Conferences, presentations\c bay map wo river labels.jpg"/>
          <p:cNvPicPr>
            <a:picLocks noChangeAspect="1" noChangeArrowheads="1"/>
          </p:cNvPicPr>
          <p:nvPr/>
        </p:nvPicPr>
        <p:blipFill>
          <a:blip r:embed="rId2"/>
          <a:srcRect/>
          <a:stretch>
            <a:fillRect/>
          </a:stretch>
        </p:blipFill>
        <p:spPr bwMode="auto">
          <a:xfrm>
            <a:off x="3844925" y="4763"/>
            <a:ext cx="5299075" cy="6858000"/>
          </a:xfrm>
          <a:prstGeom prst="rect">
            <a:avLst/>
          </a:prstGeom>
          <a:noFill/>
          <a:ln w="9525">
            <a:noFill/>
            <a:miter lim="800000"/>
            <a:headEnd/>
            <a:tailEnd/>
          </a:ln>
        </p:spPr>
      </p:pic>
      <p:sp>
        <p:nvSpPr>
          <p:cNvPr id="2" name="Rectangular Callout 1"/>
          <p:cNvSpPr/>
          <p:nvPr/>
        </p:nvSpPr>
        <p:spPr>
          <a:xfrm>
            <a:off x="5638800" y="685800"/>
            <a:ext cx="1282700" cy="647700"/>
          </a:xfrm>
          <a:prstGeom prst="wedgeRectCallout">
            <a:avLst>
              <a:gd name="adj1" fmla="val 39972"/>
              <a:gd name="adj2" fmla="val 169800"/>
            </a:avLst>
          </a:prstGeom>
          <a:solidFill>
            <a:srgbClr val="FF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800" dirty="0">
                <a:solidFill>
                  <a:prstClr val="black"/>
                </a:solidFill>
                <a:effectLst/>
                <a:latin typeface="Calibri"/>
              </a:rPr>
              <a:t>Harris Creek</a:t>
            </a:r>
          </a:p>
        </p:txBody>
      </p:sp>
      <p:sp>
        <p:nvSpPr>
          <p:cNvPr id="13" name="Rectangular Callout 12"/>
          <p:cNvSpPr/>
          <p:nvPr/>
        </p:nvSpPr>
        <p:spPr>
          <a:xfrm>
            <a:off x="7620000" y="2160588"/>
            <a:ext cx="1282700" cy="647700"/>
          </a:xfrm>
          <a:prstGeom prst="wedgeRectCallout">
            <a:avLst>
              <a:gd name="adj1" fmla="val -108870"/>
              <a:gd name="adj2" fmla="val 11150"/>
            </a:avLst>
          </a:prstGeom>
          <a:solidFill>
            <a:srgbClr val="FFCC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800" dirty="0">
                <a:solidFill>
                  <a:prstClr val="black"/>
                </a:solidFill>
                <a:effectLst/>
                <a:latin typeface="Calibri"/>
              </a:rPr>
              <a:t>Little </a:t>
            </a:r>
            <a:r>
              <a:rPr lang="en-US" sz="1800" dirty="0" err="1">
                <a:solidFill>
                  <a:prstClr val="black"/>
                </a:solidFill>
                <a:effectLst/>
                <a:latin typeface="Calibri"/>
              </a:rPr>
              <a:t>Choptank</a:t>
            </a:r>
            <a:endParaRPr lang="en-US" sz="1800" dirty="0">
              <a:solidFill>
                <a:prstClr val="black"/>
              </a:solidFill>
              <a:effectLst/>
              <a:latin typeface="Calibri"/>
            </a:endParaRPr>
          </a:p>
        </p:txBody>
      </p:sp>
      <p:sp>
        <p:nvSpPr>
          <p:cNvPr id="7" name="Rectangular Callout 6"/>
          <p:cNvSpPr/>
          <p:nvPr/>
        </p:nvSpPr>
        <p:spPr>
          <a:xfrm>
            <a:off x="7861300" y="1009650"/>
            <a:ext cx="1282700" cy="647700"/>
          </a:xfrm>
          <a:prstGeom prst="wedgeRectCallout">
            <a:avLst>
              <a:gd name="adj1" fmla="val -103298"/>
              <a:gd name="adj2" fmla="val 130268"/>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800" dirty="0" err="1">
                <a:solidFill>
                  <a:prstClr val="black"/>
                </a:solidFill>
                <a:effectLst/>
                <a:latin typeface="Calibri"/>
              </a:rPr>
              <a:t>Tred</a:t>
            </a:r>
            <a:r>
              <a:rPr lang="en-US" sz="1800" dirty="0">
                <a:solidFill>
                  <a:prstClr val="black"/>
                </a:solidFill>
                <a:effectLst/>
                <a:latin typeface="Calibri"/>
              </a:rPr>
              <a:t> Avon</a:t>
            </a:r>
          </a:p>
        </p:txBody>
      </p:sp>
      <p:sp>
        <p:nvSpPr>
          <p:cNvPr id="40967" name="TextBox 8"/>
          <p:cNvSpPr txBox="1">
            <a:spLocks noChangeArrowheads="1"/>
          </p:cNvSpPr>
          <p:nvPr/>
        </p:nvSpPr>
        <p:spPr bwMode="auto">
          <a:xfrm>
            <a:off x="76200" y="1219200"/>
            <a:ext cx="4114800" cy="1739900"/>
          </a:xfrm>
          <a:prstGeom prst="rect">
            <a:avLst/>
          </a:prstGeom>
          <a:noFill/>
          <a:ln w="9525">
            <a:noFill/>
            <a:miter lim="800000"/>
            <a:headEnd/>
            <a:tailEnd/>
          </a:ln>
        </p:spPr>
        <p:txBody>
          <a:bodyPr>
            <a:spAutoFit/>
          </a:bodyPr>
          <a:lstStyle/>
          <a:p>
            <a:pPr algn="l"/>
            <a:r>
              <a:rPr lang="en-US" altLang="en-US" sz="1800">
                <a:solidFill>
                  <a:schemeClr val="bg1"/>
                </a:solidFill>
                <a:effectLst/>
                <a:latin typeface="Times New Roman" pitchFamily="18" charset="0"/>
              </a:rPr>
              <a:t>Why Sanctuaries?</a:t>
            </a:r>
          </a:p>
          <a:p>
            <a:pPr algn="l"/>
            <a:endParaRPr lang="en-US" altLang="en-US" sz="1800">
              <a:solidFill>
                <a:schemeClr val="bg1"/>
              </a:solidFill>
              <a:effectLst/>
              <a:latin typeface="Times New Roman" pitchFamily="18" charset="0"/>
            </a:endParaRPr>
          </a:p>
          <a:p>
            <a:pPr algn="l">
              <a:buFontTx/>
              <a:buChar char="•"/>
            </a:pPr>
            <a:r>
              <a:rPr lang="en-US" altLang="en-US" sz="1800">
                <a:solidFill>
                  <a:schemeClr val="bg1"/>
                </a:solidFill>
                <a:effectLst/>
                <a:latin typeface="Times New Roman" pitchFamily="18" charset="0"/>
              </a:rPr>
              <a:t> Recommendation of PEIS</a:t>
            </a:r>
          </a:p>
          <a:p>
            <a:pPr algn="l">
              <a:buFontTx/>
              <a:buChar char="•"/>
            </a:pPr>
            <a:r>
              <a:rPr lang="en-US" altLang="en-US" sz="1800">
                <a:solidFill>
                  <a:schemeClr val="bg1"/>
                </a:solidFill>
                <a:effectLst/>
                <a:latin typeface="Times New Roman" pitchFamily="18" charset="0"/>
              </a:rPr>
              <a:t> Create reproductive engines</a:t>
            </a:r>
          </a:p>
          <a:p>
            <a:pPr algn="l">
              <a:buFontTx/>
              <a:buChar char="•"/>
            </a:pPr>
            <a:r>
              <a:rPr lang="en-US" altLang="en-US" sz="1800">
                <a:solidFill>
                  <a:schemeClr val="bg1"/>
                </a:solidFill>
                <a:effectLst/>
                <a:latin typeface="Times New Roman" pitchFamily="18" charset="0"/>
              </a:rPr>
              <a:t> Foster disease resistance</a:t>
            </a:r>
          </a:p>
          <a:p>
            <a:pPr algn="l">
              <a:buFontTx/>
              <a:buChar char="•"/>
            </a:pPr>
            <a:r>
              <a:rPr lang="en-US" altLang="en-US" sz="1800">
                <a:solidFill>
                  <a:schemeClr val="bg1"/>
                </a:solidFill>
                <a:effectLst/>
                <a:latin typeface="Times New Roman" pitchFamily="18" charset="0"/>
              </a:rPr>
              <a:t> Build 3D reefs for ecological benefits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504825" y="228600"/>
            <a:ext cx="8229600" cy="762000"/>
          </a:xfrm>
        </p:spPr>
        <p:txBody>
          <a:bodyPr/>
          <a:lstStyle/>
          <a:p>
            <a:r>
              <a:rPr lang="en-US" altLang="en-US" sz="3200" b="1" dirty="0" smtClean="0">
                <a:solidFill>
                  <a:srgbClr val="000099"/>
                </a:solidFill>
              </a:rPr>
              <a:t>Sanctuaries Serve as  Reproductive Engines</a:t>
            </a:r>
          </a:p>
        </p:txBody>
      </p:sp>
      <p:pic>
        <p:nvPicPr>
          <p:cNvPr id="2" name="Three-tribs_R1_basin-name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219200"/>
            <a:ext cx="813435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ltSub34_15.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457200"/>
            <a:ext cx="8229600" cy="685800"/>
          </a:xfrm>
        </p:spPr>
        <p:txBody>
          <a:bodyPr/>
          <a:lstStyle/>
          <a:p>
            <a:r>
              <a:rPr lang="en-US" sz="4000" dirty="0" smtClean="0"/>
              <a:t>Status of Oyster Restoration Projects</a:t>
            </a:r>
            <a:br>
              <a:rPr lang="en-US" sz="4000" dirty="0" smtClean="0"/>
            </a:br>
            <a:r>
              <a:rPr lang="en-US" sz="4000" dirty="0" smtClean="0"/>
              <a:t>(As of April 2015)</a:t>
            </a:r>
            <a:endParaRPr lang="en-US" sz="4000" dirty="0"/>
          </a:p>
        </p:txBody>
      </p:sp>
      <p:graphicFrame>
        <p:nvGraphicFramePr>
          <p:cNvPr id="5" name="Table 4"/>
          <p:cNvGraphicFramePr>
            <a:graphicFrameLocks noGrp="1"/>
          </p:cNvGraphicFramePr>
          <p:nvPr>
            <p:extLst>
              <p:ext uri="{D42A27DB-BD31-4B8C-83A1-F6EECF244321}">
                <p14:modId xmlns:p14="http://schemas.microsoft.com/office/powerpoint/2010/main" val="2078002877"/>
              </p:ext>
            </p:extLst>
          </p:nvPr>
        </p:nvGraphicFramePr>
        <p:xfrm>
          <a:off x="0" y="1539240"/>
          <a:ext cx="9144000" cy="5242560"/>
        </p:xfrm>
        <a:graphic>
          <a:graphicData uri="http://schemas.openxmlformats.org/drawingml/2006/table">
            <a:tbl>
              <a:tblPr firstRow="1" bandRow="1">
                <a:tableStyleId>{5C22544A-7EE6-4342-B048-85BDC9FD1C3A}</a:tableStyleId>
              </a:tblPr>
              <a:tblGrid>
                <a:gridCol w="990600"/>
                <a:gridCol w="990600"/>
                <a:gridCol w="1219201"/>
                <a:gridCol w="1219199"/>
                <a:gridCol w="1447800"/>
                <a:gridCol w="1371600"/>
                <a:gridCol w="990600"/>
                <a:gridCol w="914400"/>
              </a:tblGrid>
              <a:tr h="1310640">
                <a:tc>
                  <a:txBody>
                    <a:bodyPr/>
                    <a:lstStyle/>
                    <a:p>
                      <a:pPr algn="ctr"/>
                      <a:r>
                        <a:rPr lang="en-US" sz="1600" dirty="0" smtClean="0"/>
                        <a:t>Project</a:t>
                      </a:r>
                      <a:endParaRPr lang="en-US" sz="1600" dirty="0"/>
                    </a:p>
                  </a:txBody>
                  <a:tcPr/>
                </a:tc>
                <a:tc>
                  <a:txBody>
                    <a:bodyPr/>
                    <a:lstStyle/>
                    <a:p>
                      <a:pPr algn="ctr"/>
                      <a:r>
                        <a:rPr lang="en-US" sz="1600" dirty="0" smtClean="0"/>
                        <a:t>Lead Agency</a:t>
                      </a:r>
                      <a:endParaRPr lang="en-US" sz="1600" dirty="0"/>
                    </a:p>
                  </a:txBody>
                  <a:tcPr/>
                </a:tc>
                <a:tc>
                  <a:txBody>
                    <a:bodyPr/>
                    <a:lstStyle/>
                    <a:p>
                      <a:pPr algn="ctr"/>
                      <a:r>
                        <a:rPr lang="en-US" sz="1600" dirty="0" smtClean="0"/>
                        <a:t>Partners</a:t>
                      </a:r>
                      <a:endParaRPr lang="en-US" sz="1600" dirty="0"/>
                    </a:p>
                  </a:txBody>
                  <a:tcPr/>
                </a:tc>
                <a:tc>
                  <a:txBody>
                    <a:bodyPr/>
                    <a:lstStyle/>
                    <a:p>
                      <a:pPr algn="ctr"/>
                      <a:r>
                        <a:rPr lang="en-US" sz="1600" dirty="0" smtClean="0"/>
                        <a:t>Acres</a:t>
                      </a:r>
                      <a:r>
                        <a:rPr lang="en-US" sz="1600" baseline="0" dirty="0" smtClean="0"/>
                        <a:t> for Restoration Target</a:t>
                      </a:r>
                      <a:endParaRPr lang="en-US" sz="1600" dirty="0"/>
                    </a:p>
                  </a:txBody>
                  <a:tcPr/>
                </a:tc>
                <a:tc>
                  <a:txBody>
                    <a:bodyPr/>
                    <a:lstStyle/>
                    <a:p>
                      <a:pPr algn="ctr"/>
                      <a:r>
                        <a:rPr lang="en-US" sz="1600" dirty="0" smtClean="0"/>
                        <a:t>Acres Restored (reefs constructed and seeded)</a:t>
                      </a:r>
                      <a:endParaRPr lang="en-US" sz="1600" dirty="0"/>
                    </a:p>
                  </a:txBody>
                  <a:tcPr/>
                </a:tc>
                <a:tc>
                  <a:txBody>
                    <a:bodyPr/>
                    <a:lstStyle/>
                    <a:p>
                      <a:pPr algn="ctr"/>
                      <a:r>
                        <a:rPr lang="en-US" sz="1600" dirty="0" smtClean="0"/>
                        <a:t>Acres Constructed (constructed and waiting seeding)</a:t>
                      </a:r>
                      <a:endParaRPr lang="en-US" sz="1600" dirty="0"/>
                    </a:p>
                  </a:txBody>
                  <a:tcPr/>
                </a:tc>
                <a:tc>
                  <a:txBody>
                    <a:bodyPr/>
                    <a:lstStyle/>
                    <a:p>
                      <a:pPr algn="ctr"/>
                      <a:r>
                        <a:rPr lang="en-US" sz="1600" dirty="0" smtClean="0"/>
                        <a:t>Oyster Seed</a:t>
                      </a:r>
                      <a:r>
                        <a:rPr lang="en-US" sz="1600" baseline="0" dirty="0" smtClean="0"/>
                        <a:t> Planted</a:t>
                      </a:r>
                      <a:endParaRPr lang="en-US" sz="1600" dirty="0"/>
                    </a:p>
                  </a:txBody>
                  <a:tcPr/>
                </a:tc>
                <a:tc>
                  <a:txBody>
                    <a:bodyPr/>
                    <a:lstStyle/>
                    <a:p>
                      <a:pPr algn="ctr"/>
                      <a:r>
                        <a:rPr lang="en-US" sz="1600" dirty="0" smtClean="0"/>
                        <a:t>Funds Spent</a:t>
                      </a:r>
                      <a:endParaRPr lang="en-US" sz="1600" dirty="0"/>
                    </a:p>
                  </a:txBody>
                  <a:tcPr/>
                </a:tc>
              </a:tr>
              <a:tr h="370840">
                <a:tc>
                  <a:txBody>
                    <a:bodyPr/>
                    <a:lstStyle/>
                    <a:p>
                      <a:pPr algn="ctr"/>
                      <a:r>
                        <a:rPr lang="en-US" sz="1600" dirty="0" smtClean="0"/>
                        <a:t>Harris Creek</a:t>
                      </a:r>
                      <a:endParaRPr lang="en-US" sz="1600" dirty="0"/>
                    </a:p>
                  </a:txBody>
                  <a:tcPr/>
                </a:tc>
                <a:tc>
                  <a:txBody>
                    <a:bodyPr/>
                    <a:lstStyle/>
                    <a:p>
                      <a:pPr algn="ctr"/>
                      <a:r>
                        <a:rPr lang="en-US" sz="1600" dirty="0" smtClean="0"/>
                        <a:t>DNR</a:t>
                      </a:r>
                      <a:r>
                        <a:rPr lang="en-US" sz="1600" baseline="0" dirty="0" smtClean="0"/>
                        <a:t> / USACE</a:t>
                      </a:r>
                      <a:endParaRPr lang="en-US" sz="1600" dirty="0"/>
                    </a:p>
                  </a:txBody>
                  <a:tcPr/>
                </a:tc>
                <a:tc>
                  <a:txBody>
                    <a:bodyPr/>
                    <a:lstStyle/>
                    <a:p>
                      <a:pPr algn="ctr"/>
                      <a:r>
                        <a:rPr lang="en-US" sz="1600" dirty="0" smtClean="0"/>
                        <a:t>NOAA, UMD, ORP,</a:t>
                      </a:r>
                      <a:r>
                        <a:rPr lang="en-US" sz="1600" baseline="0" dirty="0" smtClean="0"/>
                        <a:t> NFWF, TNC,  CBF</a:t>
                      </a:r>
                      <a:endParaRPr lang="en-US" sz="1600" dirty="0"/>
                    </a:p>
                  </a:txBody>
                  <a:tcPr/>
                </a:tc>
                <a:tc>
                  <a:txBody>
                    <a:bodyPr/>
                    <a:lstStyle/>
                    <a:p>
                      <a:pPr algn="ctr"/>
                      <a:r>
                        <a:rPr lang="en-US" sz="1600" dirty="0" smtClean="0"/>
                        <a:t>372</a:t>
                      </a:r>
                      <a:endParaRPr lang="en-US" sz="1600" dirty="0"/>
                    </a:p>
                  </a:txBody>
                  <a:tcPr/>
                </a:tc>
                <a:tc>
                  <a:txBody>
                    <a:bodyPr/>
                    <a:lstStyle/>
                    <a:p>
                      <a:pPr algn="ctr"/>
                      <a:r>
                        <a:rPr lang="en-US" sz="1600" dirty="0" smtClean="0"/>
                        <a:t>258</a:t>
                      </a:r>
                      <a:endParaRPr lang="en-US" sz="1600" dirty="0"/>
                    </a:p>
                  </a:txBody>
                  <a:tcPr/>
                </a:tc>
                <a:tc>
                  <a:txBody>
                    <a:bodyPr/>
                    <a:lstStyle/>
                    <a:p>
                      <a:pPr algn="ctr"/>
                      <a:r>
                        <a:rPr lang="en-US" sz="1600" dirty="0" smtClean="0"/>
                        <a:t>27</a:t>
                      </a:r>
                      <a:endParaRPr lang="en-US" sz="1600" dirty="0"/>
                    </a:p>
                  </a:txBody>
                  <a:tcPr/>
                </a:tc>
                <a:tc>
                  <a:txBody>
                    <a:bodyPr/>
                    <a:lstStyle/>
                    <a:p>
                      <a:pPr algn="ctr"/>
                      <a:r>
                        <a:rPr lang="en-US" sz="1600" baseline="0" dirty="0" smtClean="0"/>
                        <a:t>1.6 billion</a:t>
                      </a:r>
                      <a:endParaRPr lang="en-US" sz="1600" dirty="0"/>
                    </a:p>
                  </a:txBody>
                  <a:tcPr/>
                </a:tc>
                <a:tc>
                  <a:txBody>
                    <a:bodyPr/>
                    <a:lstStyle/>
                    <a:p>
                      <a:pPr algn="ctr"/>
                      <a:r>
                        <a:rPr lang="en-US" sz="1600" dirty="0" smtClean="0"/>
                        <a:t>$19 million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55%</a:t>
                      </a:r>
                      <a:r>
                        <a:rPr lang="en-US" sz="1600" baseline="0" dirty="0" smtClean="0"/>
                        <a:t> DNR, 27% USACE)</a:t>
                      </a:r>
                      <a:endParaRPr lang="en-US" sz="1600" dirty="0" smtClean="0"/>
                    </a:p>
                  </a:txBody>
                  <a:tcPr/>
                </a:tc>
              </a:tr>
              <a:tr h="370840">
                <a:tc>
                  <a:txBody>
                    <a:bodyPr/>
                    <a:lstStyle/>
                    <a:p>
                      <a:pPr algn="ctr"/>
                      <a:r>
                        <a:rPr lang="en-US" sz="1600" dirty="0" smtClean="0"/>
                        <a:t>Little </a:t>
                      </a:r>
                      <a:r>
                        <a:rPr lang="en-US" sz="1600" dirty="0" err="1" smtClean="0"/>
                        <a:t>Choptank</a:t>
                      </a:r>
                      <a:endParaRPr lang="en-US" sz="1600" dirty="0"/>
                    </a:p>
                  </a:txBody>
                  <a:tcPr/>
                </a:tc>
                <a:tc>
                  <a:txBody>
                    <a:bodyPr/>
                    <a:lstStyle/>
                    <a:p>
                      <a:pPr algn="ctr"/>
                      <a:r>
                        <a:rPr lang="en-US" sz="1600" dirty="0" smtClean="0"/>
                        <a:t>DNR</a:t>
                      </a:r>
                      <a:endParaRPr lang="en-US" sz="1600" dirty="0"/>
                    </a:p>
                  </a:txBody>
                  <a:tcPr/>
                </a:tc>
                <a:tc>
                  <a:txBody>
                    <a:bodyPr/>
                    <a:lstStyle/>
                    <a:p>
                      <a:pPr algn="ctr"/>
                      <a:r>
                        <a:rPr lang="en-US" sz="1600" dirty="0" smtClean="0"/>
                        <a:t>NOAA, UMD, ORP, NFWF, TNC</a:t>
                      </a:r>
                      <a:endParaRPr lang="en-US" sz="1600" dirty="0"/>
                    </a:p>
                  </a:txBody>
                  <a:tcPr/>
                </a:tc>
                <a:tc>
                  <a:txBody>
                    <a:bodyPr/>
                    <a:lstStyle/>
                    <a:p>
                      <a:pPr algn="ctr"/>
                      <a:r>
                        <a:rPr lang="en-US" sz="1600" dirty="0" smtClean="0"/>
                        <a:t>440</a:t>
                      </a:r>
                      <a:endParaRPr lang="en-US" sz="1600" dirty="0"/>
                    </a:p>
                  </a:txBody>
                  <a:tcPr/>
                </a:tc>
                <a:tc>
                  <a:txBody>
                    <a:bodyPr/>
                    <a:lstStyle/>
                    <a:p>
                      <a:pPr algn="ctr"/>
                      <a:r>
                        <a:rPr lang="en-US" sz="1600" dirty="0" smtClean="0"/>
                        <a:t>17</a:t>
                      </a:r>
                      <a:endParaRPr lang="en-US" sz="1600" dirty="0"/>
                    </a:p>
                  </a:txBody>
                  <a:tcPr/>
                </a:tc>
                <a:tc>
                  <a:txBody>
                    <a:bodyPr/>
                    <a:lstStyle/>
                    <a:p>
                      <a:pPr algn="ctr"/>
                      <a:r>
                        <a:rPr lang="en-US" sz="1600" dirty="0" smtClean="0"/>
                        <a:t>95</a:t>
                      </a:r>
                      <a:endParaRPr lang="en-US" sz="1600" dirty="0"/>
                    </a:p>
                  </a:txBody>
                  <a:tcPr/>
                </a:tc>
                <a:tc>
                  <a:txBody>
                    <a:bodyPr/>
                    <a:lstStyle/>
                    <a:p>
                      <a:pPr algn="ctr"/>
                      <a:r>
                        <a:rPr lang="en-US" sz="1600" dirty="0" smtClean="0"/>
                        <a:t>81 million</a:t>
                      </a:r>
                      <a:endParaRPr lang="en-US" sz="1600" dirty="0"/>
                    </a:p>
                  </a:txBody>
                  <a:tcPr/>
                </a:tc>
                <a:tc>
                  <a:txBody>
                    <a:bodyPr/>
                    <a:lstStyle/>
                    <a:p>
                      <a:pPr algn="ctr"/>
                      <a:r>
                        <a:rPr lang="en-US" sz="1600" dirty="0" smtClean="0"/>
                        <a:t>$15 million</a:t>
                      </a:r>
                    </a:p>
                    <a:p>
                      <a:pPr algn="ctr"/>
                      <a:r>
                        <a:rPr lang="en-US" sz="1600" dirty="0" smtClean="0"/>
                        <a:t>(85%</a:t>
                      </a:r>
                      <a:r>
                        <a:rPr lang="en-US" sz="1600" baseline="0" dirty="0" smtClean="0"/>
                        <a:t> DNR, 0% USACE)</a:t>
                      </a:r>
                      <a:endParaRPr lang="en-US" sz="1600" dirty="0"/>
                    </a:p>
                  </a:txBody>
                  <a:tcPr/>
                </a:tc>
              </a:tr>
              <a:tr h="370840">
                <a:tc>
                  <a:txBody>
                    <a:bodyPr/>
                    <a:lstStyle/>
                    <a:p>
                      <a:pPr algn="ctr"/>
                      <a:r>
                        <a:rPr lang="en-US" sz="1600" dirty="0" err="1" smtClean="0"/>
                        <a:t>Tred</a:t>
                      </a:r>
                      <a:r>
                        <a:rPr lang="en-US" sz="1600" dirty="0" smtClean="0"/>
                        <a:t> Avon</a:t>
                      </a:r>
                      <a:endParaRPr lang="en-US" sz="1600" dirty="0"/>
                    </a:p>
                  </a:txBody>
                  <a:tcPr/>
                </a:tc>
                <a:tc>
                  <a:txBody>
                    <a:bodyPr/>
                    <a:lstStyle/>
                    <a:p>
                      <a:pPr algn="ctr"/>
                      <a:r>
                        <a:rPr lang="en-US" sz="1600" dirty="0" smtClean="0"/>
                        <a:t>USACE</a:t>
                      </a:r>
                      <a:endParaRPr lang="en-US" sz="1600" dirty="0"/>
                    </a:p>
                  </a:txBody>
                  <a:tcPr/>
                </a:tc>
                <a:tc>
                  <a:txBody>
                    <a:bodyPr/>
                    <a:lstStyle/>
                    <a:p>
                      <a:pPr algn="ctr"/>
                      <a:r>
                        <a:rPr lang="en-US" sz="1600" dirty="0" smtClean="0"/>
                        <a:t>NOAA,</a:t>
                      </a:r>
                      <a:r>
                        <a:rPr lang="en-US" sz="1600" baseline="0" dirty="0" smtClean="0"/>
                        <a:t> DNR, UMD, ORP</a:t>
                      </a:r>
                      <a:endParaRPr lang="en-US" sz="1600" dirty="0"/>
                    </a:p>
                  </a:txBody>
                  <a:tcPr/>
                </a:tc>
                <a:tc>
                  <a:txBody>
                    <a:bodyPr/>
                    <a:lstStyle/>
                    <a:p>
                      <a:pPr algn="ctr"/>
                      <a:r>
                        <a:rPr lang="en-US" sz="1600" dirty="0" smtClean="0"/>
                        <a:t>185</a:t>
                      </a:r>
                      <a:endParaRPr lang="en-US" sz="1600" dirty="0"/>
                    </a:p>
                  </a:txBody>
                  <a:tcPr/>
                </a:tc>
                <a:tc>
                  <a:txBody>
                    <a:bodyPr/>
                    <a:lstStyle/>
                    <a:p>
                      <a:pPr algn="ctr"/>
                      <a:r>
                        <a:rPr lang="en-US" sz="1600" dirty="0" smtClean="0"/>
                        <a:t>0</a:t>
                      </a:r>
                    </a:p>
                    <a:p>
                      <a:pPr algn="ctr"/>
                      <a:r>
                        <a:rPr lang="en-US" sz="1600" dirty="0" smtClean="0"/>
                        <a:t>USACE</a:t>
                      </a:r>
                    </a:p>
                    <a:p>
                      <a:pPr algn="ctr"/>
                      <a:endParaRPr lang="en-US" sz="1600" dirty="0"/>
                    </a:p>
                  </a:txBody>
                  <a:tcPr/>
                </a:tc>
                <a:tc>
                  <a:txBody>
                    <a:bodyPr/>
                    <a:lstStyle/>
                    <a:p>
                      <a:pPr algn="ctr"/>
                      <a:r>
                        <a:rPr lang="en-US" sz="1600" dirty="0" smtClean="0"/>
                        <a:t>0</a:t>
                      </a:r>
                    </a:p>
                    <a:p>
                      <a:pPr algn="ctr"/>
                      <a:endParaRPr lang="en-US" sz="1600" dirty="0"/>
                    </a:p>
                  </a:txBody>
                  <a:tcPr/>
                </a:tc>
                <a:tc>
                  <a:txBody>
                    <a:bodyPr/>
                    <a:lstStyle/>
                    <a:p>
                      <a:pPr algn="ctr"/>
                      <a:r>
                        <a:rPr lang="en-US" sz="1600" dirty="0" smtClean="0"/>
                        <a:t>0</a:t>
                      </a:r>
                    </a:p>
                    <a:p>
                      <a:pPr algn="ctr"/>
                      <a:r>
                        <a:rPr lang="en-US" sz="1600" dirty="0" smtClean="0"/>
                        <a:t>DNR</a:t>
                      </a:r>
                    </a:p>
                  </a:txBody>
                  <a:tcPr/>
                </a:tc>
                <a:tc>
                  <a:txBody>
                    <a:bodyPr/>
                    <a:lstStyle/>
                    <a:p>
                      <a:pPr algn="ctr"/>
                      <a:r>
                        <a:rPr lang="en-US" sz="1600" baseline="0" dirty="0" smtClean="0"/>
                        <a:t>(&gt;90% USACE, &lt;10</a:t>
                      </a:r>
                      <a:r>
                        <a:rPr lang="en-US" sz="1600" dirty="0" smtClean="0"/>
                        <a:t>%</a:t>
                      </a:r>
                      <a:r>
                        <a:rPr lang="en-US" sz="1600" baseline="0" dirty="0" smtClean="0"/>
                        <a:t> DNR,)</a:t>
                      </a:r>
                      <a:endParaRPr lang="en-US" sz="1600" dirty="0"/>
                    </a:p>
                  </a:txBody>
                  <a:tcPr/>
                </a:tc>
              </a:tr>
            </a:tbl>
          </a:graphicData>
        </a:graphic>
      </p:graphicFrame>
    </p:spTree>
    <p:extLst>
      <p:ext uri="{BB962C8B-B14F-4D97-AF65-F5344CB8AC3E}">
        <p14:creationId xmlns:p14="http://schemas.microsoft.com/office/powerpoint/2010/main" val="3231361787"/>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36161</TotalTime>
  <Words>695</Words>
  <Application>Microsoft Office PowerPoint</Application>
  <PresentationFormat>On-screen Show (4:3)</PresentationFormat>
  <Paragraphs>109</Paragraphs>
  <Slides>13</Slides>
  <Notes>3</Notes>
  <HiddenSlides>0</HiddenSlides>
  <MMClips>1</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13</vt:i4>
      </vt:variant>
    </vt:vector>
  </HeadingPairs>
  <TitlesOfParts>
    <vt:vector size="20" baseType="lpstr">
      <vt:lpstr>Office Theme</vt:lpstr>
      <vt:lpstr>Default Design</vt:lpstr>
      <vt:lpstr>Flow</vt:lpstr>
      <vt:lpstr>1_Office Theme</vt:lpstr>
      <vt:lpstr>Chart</vt:lpstr>
      <vt:lpstr>Acrobat Document</vt:lpstr>
      <vt:lpstr>Microsoft Office Excel 97-2003 Worksheet</vt:lpstr>
      <vt:lpstr>Oyster Restoration Overview April 16, 2015</vt:lpstr>
      <vt:lpstr>PowerPoint Presentation</vt:lpstr>
      <vt:lpstr>PowerPoint Presentation</vt:lpstr>
      <vt:lpstr>Planning around salinity which affects recruitment and survival</vt:lpstr>
      <vt:lpstr>PowerPoint Presentation</vt:lpstr>
      <vt:lpstr>PowerPoint Presentation</vt:lpstr>
      <vt:lpstr>PowerPoint Presentation</vt:lpstr>
      <vt:lpstr>Sanctuaries Serve as  Reproductive Engines</vt:lpstr>
      <vt:lpstr>Status of Oyster Restoration Projects (As of April 2015)</vt:lpstr>
      <vt:lpstr>How are We Doing?</vt:lpstr>
      <vt:lpstr>Harris Creek Results so far…</vt:lpstr>
      <vt:lpstr>Maryland Oyster Harvest Before and After Sanctuaries </vt:lpstr>
      <vt:lpstr>Oyster Restoration Overview April 16, 2015</vt:lpstr>
    </vt:vector>
  </TitlesOfParts>
  <Company>UMCP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Oyster Restoration in Maryland</dc:title>
  <dc:creator>Ken Paynter</dc:creator>
  <cp:lastModifiedBy>O'Connell, Thomas</cp:lastModifiedBy>
  <cp:revision>727</cp:revision>
  <dcterms:created xsi:type="dcterms:W3CDTF">2009-12-17T15:08:11Z</dcterms:created>
  <dcterms:modified xsi:type="dcterms:W3CDTF">2015-04-28T13:44:49Z</dcterms:modified>
</cp:coreProperties>
</file>